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8"/>
  </p:notesMasterIdLst>
  <p:sldIdLst>
    <p:sldId id="392" r:id="rId2"/>
    <p:sldId id="256" r:id="rId3"/>
    <p:sldId id="257" r:id="rId4"/>
    <p:sldId id="258" r:id="rId5"/>
    <p:sldId id="259" r:id="rId6"/>
    <p:sldId id="292" r:id="rId7"/>
    <p:sldId id="277" r:id="rId8"/>
    <p:sldId id="279" r:id="rId9"/>
    <p:sldId id="293" r:id="rId10"/>
    <p:sldId id="294" r:id="rId11"/>
    <p:sldId id="295" r:id="rId12"/>
    <p:sldId id="296" r:id="rId13"/>
    <p:sldId id="297" r:id="rId14"/>
    <p:sldId id="298" r:id="rId15"/>
    <p:sldId id="301" r:id="rId16"/>
    <p:sldId id="302" r:id="rId17"/>
    <p:sldId id="300" r:id="rId18"/>
    <p:sldId id="304" r:id="rId19"/>
    <p:sldId id="284" r:id="rId20"/>
    <p:sldId id="303" r:id="rId21"/>
    <p:sldId id="280" r:id="rId22"/>
    <p:sldId id="282" r:id="rId23"/>
    <p:sldId id="291" r:id="rId24"/>
    <p:sldId id="306" r:id="rId25"/>
    <p:sldId id="318" r:id="rId26"/>
    <p:sldId id="319" r:id="rId27"/>
    <p:sldId id="320" r:id="rId28"/>
    <p:sldId id="321" r:id="rId29"/>
    <p:sldId id="322" r:id="rId30"/>
    <p:sldId id="323" r:id="rId31"/>
    <p:sldId id="324" r:id="rId32"/>
    <p:sldId id="325" r:id="rId33"/>
    <p:sldId id="326" r:id="rId34"/>
    <p:sldId id="327" r:id="rId35"/>
    <p:sldId id="328" r:id="rId36"/>
    <p:sldId id="329" r:id="rId37"/>
    <p:sldId id="330" r:id="rId38"/>
    <p:sldId id="331" r:id="rId39"/>
    <p:sldId id="332" r:id="rId40"/>
    <p:sldId id="270" r:id="rId41"/>
    <p:sldId id="271" r:id="rId42"/>
    <p:sldId id="273" r:id="rId43"/>
    <p:sldId id="274" r:id="rId44"/>
    <p:sldId id="275" r:id="rId45"/>
    <p:sldId id="307" r:id="rId46"/>
    <p:sldId id="308" r:id="rId47"/>
    <p:sldId id="309" r:id="rId48"/>
    <p:sldId id="310" r:id="rId49"/>
    <p:sldId id="311" r:id="rId50"/>
    <p:sldId id="312" r:id="rId51"/>
    <p:sldId id="313" r:id="rId52"/>
    <p:sldId id="314" r:id="rId53"/>
    <p:sldId id="315" r:id="rId54"/>
    <p:sldId id="316" r:id="rId55"/>
    <p:sldId id="333" r:id="rId56"/>
    <p:sldId id="334" r:id="rId57"/>
    <p:sldId id="335" r:id="rId58"/>
    <p:sldId id="336" r:id="rId59"/>
    <p:sldId id="337" r:id="rId60"/>
    <p:sldId id="338" r:id="rId61"/>
    <p:sldId id="339" r:id="rId62"/>
    <p:sldId id="340" r:id="rId63"/>
    <p:sldId id="341" r:id="rId64"/>
    <p:sldId id="342" r:id="rId65"/>
    <p:sldId id="345" r:id="rId66"/>
    <p:sldId id="346" r:id="rId67"/>
    <p:sldId id="352" r:id="rId68"/>
    <p:sldId id="353" r:id="rId69"/>
    <p:sldId id="354" r:id="rId70"/>
    <p:sldId id="363" r:id="rId71"/>
    <p:sldId id="366" r:id="rId72"/>
    <p:sldId id="367" r:id="rId73"/>
    <p:sldId id="368" r:id="rId74"/>
    <p:sldId id="369" r:id="rId75"/>
    <p:sldId id="370" r:id="rId76"/>
    <p:sldId id="371" r:id="rId77"/>
    <p:sldId id="372" r:id="rId78"/>
    <p:sldId id="373" r:id="rId79"/>
    <p:sldId id="374" r:id="rId80"/>
    <p:sldId id="375" r:id="rId81"/>
    <p:sldId id="376" r:id="rId82"/>
    <p:sldId id="378" r:id="rId83"/>
    <p:sldId id="379" r:id="rId84"/>
    <p:sldId id="380" r:id="rId85"/>
    <p:sldId id="381" r:id="rId86"/>
    <p:sldId id="382" r:id="rId87"/>
    <p:sldId id="383" r:id="rId88"/>
    <p:sldId id="384" r:id="rId89"/>
    <p:sldId id="364" r:id="rId90"/>
    <p:sldId id="385" r:id="rId91"/>
    <p:sldId id="386" r:id="rId92"/>
    <p:sldId id="387" r:id="rId93"/>
    <p:sldId id="388" r:id="rId94"/>
    <p:sldId id="389" r:id="rId95"/>
    <p:sldId id="390" r:id="rId96"/>
    <p:sldId id="391" r:id="rId97"/>
  </p:sldIdLst>
  <p:sldSz cx="9144000" cy="5143500" type="screen16x9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96" y="-1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Лист1!$A$5</c:f>
              <c:strCache>
                <c:ptCount val="1"/>
                <c:pt idx="0">
                  <c:v>Успеваемость</c:v>
                </c:pt>
              </c:strCache>
            </c:strRef>
          </c:tx>
          <c:dLbls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Val val="1"/>
          </c:dLbls>
          <c:cat>
            <c:strRef>
              <c:f>Лист1!$B$4:$C$4</c:f>
              <c:strCache>
                <c:ptCount val="2"/>
                <c:pt idx="0">
                  <c:v>2014-2015</c:v>
                </c:pt>
                <c:pt idx="1">
                  <c:v>2015-2016</c:v>
                </c:pt>
              </c:strCache>
            </c:strRef>
          </c:cat>
          <c:val>
            <c:numRef>
              <c:f>Лист1!$B$5:$C$5</c:f>
              <c:numCache>
                <c:formatCode>General</c:formatCode>
                <c:ptCount val="2"/>
                <c:pt idx="0">
                  <c:v>100</c:v>
                </c:pt>
                <c:pt idx="1">
                  <c:v>98</c:v>
                </c:pt>
              </c:numCache>
            </c:numRef>
          </c:val>
        </c:ser>
        <c:ser>
          <c:idx val="1"/>
          <c:order val="1"/>
          <c:tx>
            <c:strRef>
              <c:f>Лист1!$A$6</c:f>
              <c:strCache>
                <c:ptCount val="1"/>
                <c:pt idx="0">
                  <c:v>Качество</c:v>
                </c:pt>
              </c:strCache>
            </c:strRef>
          </c:tx>
          <c:dLbls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Val val="1"/>
          </c:dLbls>
          <c:cat>
            <c:strRef>
              <c:f>Лист1!$B$4:$C$4</c:f>
              <c:strCache>
                <c:ptCount val="2"/>
                <c:pt idx="0">
                  <c:v>2014-2015</c:v>
                </c:pt>
                <c:pt idx="1">
                  <c:v>2015-2016</c:v>
                </c:pt>
              </c:strCache>
            </c:strRef>
          </c:cat>
          <c:val>
            <c:numRef>
              <c:f>Лист1!$B$6:$C$6</c:f>
              <c:numCache>
                <c:formatCode>General</c:formatCode>
                <c:ptCount val="2"/>
                <c:pt idx="0">
                  <c:v>91.5</c:v>
                </c:pt>
                <c:pt idx="1">
                  <c:v>93.3</c:v>
                </c:pt>
              </c:numCache>
            </c:numRef>
          </c:val>
        </c:ser>
        <c:shape val="cone"/>
        <c:axId val="54921472"/>
        <c:axId val="32752384"/>
        <c:axId val="0"/>
      </c:bar3DChart>
      <c:catAx>
        <c:axId val="54921472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32752384"/>
        <c:crosses val="autoZero"/>
        <c:auto val="1"/>
        <c:lblAlgn val="ctr"/>
        <c:lblOffset val="100"/>
      </c:catAx>
      <c:valAx>
        <c:axId val="32752384"/>
        <c:scaling>
          <c:orientation val="minMax"/>
        </c:scaling>
        <c:axPos val="l"/>
        <c:majorGridlines/>
        <c:numFmt formatCode="General" sourceLinked="1"/>
        <c:tickLblPos val="nextTo"/>
        <c:crossAx val="54921472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400"/>
          </a:pPr>
          <a:endParaRPr lang="ru-RU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 уровень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0.1</c:v>
                </c:pt>
                <c:pt idx="1">
                  <c:v>0.05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Лист1!$C$2:$C$3</c:f>
              <c:numCache>
                <c:formatCode>0%</c:formatCode>
                <c:ptCount val="2"/>
                <c:pt idx="0">
                  <c:v>0.75000000000000144</c:v>
                </c:pt>
                <c:pt idx="1">
                  <c:v>0.70000000000000062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 уровень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Лист1!$D$2:$D$3</c:f>
              <c:numCache>
                <c:formatCode>0%</c:formatCode>
                <c:ptCount val="2"/>
                <c:pt idx="0">
                  <c:v>0.15000000000000024</c:v>
                </c:pt>
                <c:pt idx="1">
                  <c:v>0.25</c:v>
                </c:pt>
              </c:numCache>
            </c:numRef>
          </c:val>
        </c:ser>
        <c:shape val="cylinder"/>
        <c:axId val="109097728"/>
        <c:axId val="109099264"/>
        <c:axId val="0"/>
      </c:bar3DChart>
      <c:catAx>
        <c:axId val="109097728"/>
        <c:scaling>
          <c:orientation val="minMax"/>
        </c:scaling>
        <c:axPos val="b"/>
        <c:tickLblPos val="nextTo"/>
        <c:crossAx val="109099264"/>
        <c:crosses val="autoZero"/>
        <c:auto val="1"/>
        <c:lblAlgn val="ctr"/>
        <c:lblOffset val="100"/>
      </c:catAx>
      <c:valAx>
        <c:axId val="109099264"/>
        <c:scaling>
          <c:orientation val="minMax"/>
        </c:scaling>
        <c:axPos val="l"/>
        <c:majorGridlines/>
        <c:numFmt formatCode="0%" sourceLinked="1"/>
        <c:tickLblPos val="nextTo"/>
        <c:crossAx val="1090977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559816045820763"/>
          <c:y val="0.23816643183986988"/>
          <c:w val="0.32992426733081004"/>
          <c:h val="0.53081436920513159"/>
        </c:manualLayout>
      </c:layout>
    </c:legend>
    <c:plotVisOnly val="1"/>
  </c:chart>
  <c:spPr>
    <a:solidFill>
      <a:schemeClr val="tx2">
        <a:lumMod val="40000"/>
        <a:lumOff val="60000"/>
      </a:scheme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162F3-D4E7-448A-94D7-3CD1C9BD08E1}" type="datetimeFigureOut">
              <a:rPr lang="ru-RU" smtClean="0"/>
              <a:pPr/>
              <a:t>24.11.2016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2FACD8-CD10-47DB-A43B-75FDEA8E577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45F47-82E5-4E21-A432-F82C2A3A8FFF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&#1055;&#1088;&#1080;&#1083;&#1086;&#1078;&#1077;&#1085;&#1080;&#1077;%205%20&#1080;%206%20&#1043;&#1048;&#1040;.docx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&#1055;&#1088;&#1080;&#1083;&#1086;&#1078;&#1077;&#1085;&#1080;&#1077;%207%20&#1080;%208%20&#1087;&#1088;&#1080;&#1086;&#1079;&#1074;.%20&#1087;&#1088;&#1072;&#1082;&#1090;&#1080;&#1082;&#1072;.docx" TargetMode="Externa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&#1055;&#1088;&#1080;&#1083;&#1086;&#1078;&#1077;&#1085;&#1080;&#1077;%209%20&#1079;&#1072;&#1086;&#1095;&#1085;&#1086;&#1077;%20&#1086;&#1090;&#1076;&#1077;&#1083;&#1077;&#1085;&#1080;&#1077;.docx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&#1055;&#1088;&#1080;&#1083;&#1086;&#1078;&#1077;&#1085;&#1080;&#1077;%2010,11%20&#1042;&#1086;&#1089;&#1087;&#1080;&#1090;.%20&#1088;&#1072;&#1073;&#1086;&#1090;&#1072;.docx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&#1055;&#1088;&#1080;&#1083;&#1086;&#1078;&#1077;&#1085;&#1080;&#1077;%2012%20&#1059;&#1088;&#1086;&#1074;&#1077;&#1085;&#1100;%20&#1074;&#1086;&#1089;&#1087;&#1080;&#1090;&#1072;&#1085;&#1085;&#1086;&#1089;&#1090;&#1080;.docx" TargetMode="Externa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&#1055;&#1088;&#1080;&#1083;&#1086;&#1078;&#1077;&#1085;&#1080;&#1077;%2017%20&#1087;&#1086;&#1074;&#1099;&#1096;&#1077;&#1085;&#1080;&#1077;%20&#1082;&#1074;&#1072;&#1083;&#1080;&#1092;&#1080;&#1082;&#1072;&#1094;&#1080;&#1080;.docx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&#1055;&#1088;&#1080;&#1083;&#1086;&#1078;&#1077;&#1085;&#1080;&#1077;%2018%20&#1087;&#1088;&#1077;&#1076;&#1084;&#1077;&#1090;&#1085;&#1099;&#1077;%20&#1076;&#1077;&#1082;&#1072;&#1076;&#1099;.docx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&#1055;&#1088;&#1080;&#1083;&#1086;&#1078;&#1077;&#1085;&#1080;&#1077;%2019%20&#1055;&#1086;&#1086;&#1097;&#1088;&#1077;&#1085;&#1080;&#1077;%20&#1089;&#1090;&#1091;&#1076;&#1077;&#1085;&#1090;&#1086;&#1074;.docx" TargetMode="External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5" Type="http://schemas.openxmlformats.org/officeDocument/2006/relationships/hyperlink" Target="&#1055;&#1088;&#1080;&#1083;&#1086;&#1078;&#1077;&#1085;&#1080;&#1077;%2020,%2021%20&#1053;&#1048;&#1056;%20&#1048;&#1055;&#1056;.docx" TargetMode="External"/><Relationship Id="rId4" Type="http://schemas.openxmlformats.org/officeDocument/2006/relationships/image" Target="../media/image33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&#1055;&#1088;&#1080;&#1083;&#1086;&#1078;&#1077;&#1085;&#1080;&#1077;%2022%20&#1086;&#1073;&#1097;&#1080;&#1081;%20&#1086;&#1090;&#1076;&#1077;&#1083;.docx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&#1055;&#1088;&#1080;&#1083;&#1086;&#1078;&#1077;&#1085;&#1080;&#1077;%2023%20&#1052;&#1060;&#1062;&#1055;&#1050;.docx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&#1055;&#1088;&#1080;&#1083;&#1086;&#1078;&#1077;&#1085;&#1080;&#1077;%2024%20&#1087;&#1083;&#1072;&#1085;%20&#1085;&#1072;&#1073;&#1086;&#1088;&#1072;.docx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&#1055;&#1088;&#1080;&#1083;&#1086;&#1078;&#1077;&#1085;&#1080;&#1077;%2025%20%20&#1075;&#1077;&#1086;&#1075;&#1088;&#1072;&#1092;&#1080;&#1103;%20&#1087;&#1086;&#1089;&#1090;&#1087;&#1072;&#1102;&#1097;&#1080;&#1093;.docx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&#1055;&#1088;&#1080;&#1083;&#1086;&#1078;&#1077;&#1085;&#1080;&#1077;%201%20&#1059;&#1095;&#1077;&#1073;&#1085;&#1072;&#1103;%20&#1076;&#1077;&#1103;&#1090;&#1077;&#1083;&#1100;&#1085;&#1086;&#1089;&#1090;&#1100;%20&#1057;&#1077;&#1083;&#1077;&#1085;&#1075;&#1080;&#1085;&#1089;&#1082;.docx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&#1055;&#1088;&#1080;&#1083;&#1086;&#1078;&#1077;&#1085;&#1080;&#1077;%202%20&#1059;&#1095;&#1077;&#1073;&#1085;&#1072;&#1103;%20&#1076;&#1077;&#1103;&#1090;&#1077;&#1083;&#1100;&#1085;&#1086;&#1089;&#1090;&#1100;%20&#1092;&#1080;&#1083;&#1080;&#1072;&#1083;.docx" TargetMode="Externa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&#1055;&#1088;&#1080;&#1083;&#1086;&#1078;&#1077;&#1085;&#1080;&#1077;%2030-34%20&#1060;&#1061;&#1044;.docx" TargetMode="External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38400" y="133351"/>
            <a:ext cx="6477000" cy="25669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Преподаватели работают на солнечных батареях.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Летом они перезаряжаются</a:t>
            </a:r>
            <a:r>
              <a:rPr lang="ru-RU" dirty="0" smtClean="0">
                <a:solidFill>
                  <a:srgbClr val="C00000"/>
                </a:solidFill>
              </a:rPr>
              <a:t>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25954" name="Picture 2" descr="http://asenergy.ru/wp-content/uploads/2016/04/solar-cells-157122_12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92226" y="2419350"/>
            <a:ext cx="2443877" cy="2514600"/>
          </a:xfrm>
          <a:prstGeom prst="rect">
            <a:avLst/>
          </a:prstGeom>
          <a:noFill/>
        </p:spPr>
      </p:pic>
      <p:sp>
        <p:nvSpPr>
          <p:cNvPr id="125956" name="AutoShape 4" descr="http://ru.stockfresh.com/thumbs/clairev/369404_%D0%92%D0%A1-%D1%83%D1%87%D0%B8%D1%82%D0%B5%D0%BB%D1%8C-%D0%B1%D0%B5%D0%BB%D1%8B%D0%B9-%D0%B2%D0%B5%D0%BA%D1%82%D0%BE%D1%80%D0%B0-%D1%80%D1%83%D0%BA-%D1%81%D1%82%D0%BE%D1%80%D0%BE%D0%BD%D1%8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5958" name="AutoShape 6" descr="http://ru.stockfresh.com/thumbs/clairev/369404_%D0%92%D0%A1-%D1%83%D1%87%D0%B8%D1%82%D0%B5%D0%BB%D1%8C-%D0%B1%D0%B5%D0%BB%D1%8B%D0%B9-%D0%B2%D0%B5%D0%BA%D1%82%D0%BE%D1%80%D0%B0-%D1%80%D1%83%D0%BA-%D1%81%D1%82%D0%BE%D1%80%D0%BE%D0%BD%D1%8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5960" name="AutoShape 8" descr="http://ru.stockfresh.com/thumbs/clairev/369404_%D0%92%D0%A1-%D1%83%D1%87%D0%B8%D1%82%D0%B5%D0%BB%D1%8C-%D0%B1%D0%B5%D0%BB%D1%8B%D0%B9-%D0%B2%D0%B5%D0%BA%D1%82%D0%BE%D1%80%D0%B0-%D1%80%D1%83%D0%BA-%D1%81%D1%82%D0%BE%D1%80%D0%BE%D0%BD%D1%8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5962" name="AutoShape 10" descr="http://ru.stockfresh.com/thumbs/clairev/369404_%D0%92%D0%A1-%D1%83%D1%87%D0%B8%D1%82%D0%B5%D0%BB%D1%8C-%D0%B1%D0%B5%D0%BB%D1%8B%D0%B9-%D0%B2%D0%B5%D0%BA%D1%82%D0%BE%D1%80%D0%B0-%D1%80%D1%83%D0%BA-%D1%81%D1%82%D0%BE%D1%80%D0%BE%D0%BD%D1%8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5964" name="AutoShape 12" descr="http://ru.stockfresh.com/thumbs/clairev/369404_%D0%92%D0%A1-%D1%83%D1%87%D0%B8%D1%82%D0%B5%D0%BB%D1%8C-%D0%B1%D0%B5%D0%BB%D1%8B%D0%B9-%D0%B2%D0%B5%D0%BA%D1%82%D0%BE%D1%80%D0%B0-%D1%80%D1%83%D0%BA-%D1%81%D1%82%D0%BE%D1%80%D0%BE%D0%BD%D1%8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5966" name="Picture 14" descr="http://www.playcast.ru/uploads/2014/05/03/845554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3505200" y="2647950"/>
            <a:ext cx="2286000" cy="21843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Движение контингента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62200" y="857238"/>
            <a:ext cx="6781800" cy="4071966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Всего  студентов -  678 чел,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u="sng" dirty="0">
                <a:latin typeface="Times New Roman" pitchFamily="18" charset="0"/>
                <a:cs typeface="Times New Roman" pitchFamily="18" charset="0"/>
              </a:rPr>
              <a:t>по программам дневного обучения 600 </a:t>
            </a:r>
            <a:r>
              <a:rPr lang="ru-RU" sz="3000" u="sng" dirty="0" smtClean="0">
                <a:latin typeface="Times New Roman" pitchFamily="18" charset="0"/>
                <a:cs typeface="Times New Roman" pitchFamily="18" charset="0"/>
              </a:rPr>
              <a:t>студентов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Селенгинск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- 424 чел. или 16 групп, 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Каменск 176 чел. или 8 групп  </a:t>
            </a: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программам заочного обучения -78 чел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buNone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Селенгинск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50 студентов   2 группы   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Каменск - 28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студентов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1 группа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62200" y="160717"/>
            <a:ext cx="6781800" cy="4661330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Выбыло по разным причинам: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u="sng" dirty="0" err="1" smtClean="0">
                <a:latin typeface="Times New Roman" pitchFamily="18" charset="0"/>
                <a:cs typeface="Times New Roman" pitchFamily="18" charset="0"/>
              </a:rPr>
              <a:t>Селенгинск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– 50 чел., прибыло вновь 21 студент, разница составила 29 человек., что составляет 7%, наибольшее количество отчисленных  в группах ТЭ-31 – 10 человек,  СВ-21 -  6 человек, ТТоп-21 – 6 человек, ТТоп-41 – 5 ч.,  </a:t>
            </a: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Каменск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- выбыло по разным причинам 51 чел, прибыло 24 чел, разница составила 27 чел., что составляет 16%. Наибольшее количество отчисленных  в группах  ПК-11 – 13 ч., СЭЗС-31 – 10 ч., МОЦИ-21 – 9 ч, ТМ-11 – 7 ч.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38400" y="133350"/>
            <a:ext cx="6553200" cy="446127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Анализ причин отчисления позволил выделить «скрытые мотивы»:</a:t>
            </a:r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  нежелание учиться, но желание получить диплом;</a:t>
            </a:r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сложность в освоении образовательной программы из-за общеобразовательной подготовки;</a:t>
            </a:r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разочарование в выбранной профессии,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невидение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перспектив дальнейшей трудовой деятельности;</a:t>
            </a:r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семейные обстоятельства;</a:t>
            </a:r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сложности взаимопонимания со сверстниками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7139"/>
            <a:ext cx="8229600" cy="80367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Переходящий контингент                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Селенгинск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047750"/>
          <a:ext cx="9144001" cy="4136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4326"/>
                <a:gridCol w="1079397"/>
                <a:gridCol w="1455278"/>
                <a:gridCol w="1143000"/>
                <a:gridCol w="1143000"/>
                <a:gridCol w="1143000"/>
                <a:gridCol w="1143000"/>
                <a:gridCol w="1143000"/>
              </a:tblGrid>
              <a:tr h="33384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Группа 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Ф.И.О. куратора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Кол-во студентов 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 01.09.2015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Прибыло 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Выбыло 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Академ. отпуск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 студентов на 01.07.2016 г.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498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ИП-21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Шустова Т.С.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498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ТТоп-21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Панченко О.Г.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498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ТА-21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Темникова Г.П.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498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ТТ-21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Шишмарева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О.В.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498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СВ-21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Иванова И.А.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498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ТТОП-31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Волосатова И.Д.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498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ТЭ-31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Жданович Т.М. 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498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ИП-31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Переушина Л.В.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498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СВ-31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Румянцева Н.Н.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498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ТТоп-41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Леликова Л.К.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498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ИП-41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Вторушина Е.В.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498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ТА-41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958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327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309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0" y="1200150"/>
          <a:ext cx="9144000" cy="39433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2598"/>
                <a:gridCol w="1111258"/>
                <a:gridCol w="1635144"/>
                <a:gridCol w="1143000"/>
                <a:gridCol w="1143000"/>
                <a:gridCol w="1143000"/>
                <a:gridCol w="1143000"/>
                <a:gridCol w="1143000"/>
              </a:tblGrid>
              <a:tr h="85295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Группа 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Ф.И.О. куратора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Кол-во студентов на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01.09.2015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Прибыло 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Выбыло 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Академ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. отпуск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студентов на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01.07.2016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г.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807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ТМ-21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Касьянова Л.Ю.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21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807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ПК-21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Сучкова Т.В.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17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807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МОЦИ-31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Попова О.Н.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31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23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807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СЭЗС-41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Толстихина М.М.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807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ИТОГО: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91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23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39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75</a:t>
                      </a:r>
                    </a:p>
                  </a:txBody>
                  <a:tcPr marL="7620" marR="762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Переходящий контингент                 Каменск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Государственная итоговая аттестация по ППКРС (СВ, ПК)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38400" y="1200151"/>
            <a:ext cx="6477000" cy="3394472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Допущено - 31 чел</a:t>
            </a:r>
          </a:p>
          <a:p>
            <a:r>
              <a:rPr lang="ru-RU" dirty="0" smtClean="0"/>
              <a:t>Не допущено до защиты – 5 чел, 1 – не явился на защиту.</a:t>
            </a:r>
          </a:p>
          <a:p>
            <a:r>
              <a:rPr lang="ru-RU" dirty="0" smtClean="0"/>
              <a:t>Оценка </a:t>
            </a:r>
            <a:r>
              <a:rPr lang="ru-RU" dirty="0" smtClean="0">
                <a:solidFill>
                  <a:srgbClr val="C00000"/>
                </a:solidFill>
              </a:rPr>
              <a:t>«5»- </a:t>
            </a:r>
            <a:r>
              <a:rPr lang="ru-RU" dirty="0" smtClean="0"/>
              <a:t>15 чел 948%)</a:t>
            </a:r>
          </a:p>
          <a:p>
            <a:r>
              <a:rPr lang="ru-RU" dirty="0" smtClean="0"/>
              <a:t>Оценка </a:t>
            </a:r>
            <a:r>
              <a:rPr lang="ru-RU" dirty="0" smtClean="0">
                <a:solidFill>
                  <a:srgbClr val="C00000"/>
                </a:solidFill>
              </a:rPr>
              <a:t>«4»- </a:t>
            </a:r>
            <a:r>
              <a:rPr lang="ru-RU" dirty="0" smtClean="0"/>
              <a:t>14 чел (45%)</a:t>
            </a:r>
          </a:p>
          <a:p>
            <a:r>
              <a:rPr lang="ru-RU" dirty="0" smtClean="0"/>
              <a:t>Оценка</a:t>
            </a:r>
            <a:r>
              <a:rPr lang="ru-RU" dirty="0" smtClean="0">
                <a:solidFill>
                  <a:srgbClr val="C00000"/>
                </a:solidFill>
              </a:rPr>
              <a:t> «3»- </a:t>
            </a:r>
            <a:r>
              <a:rPr lang="ru-RU" dirty="0" smtClean="0"/>
              <a:t>1 чел (3%)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Успеваемость – 97%, качество – 93%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Государственная итоговая аттестация по ППССЗ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38400" y="1200151"/>
            <a:ext cx="6248400" cy="3394472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Допущено – 86 студентов</a:t>
            </a:r>
          </a:p>
          <a:p>
            <a:r>
              <a:rPr lang="ru-RU" dirty="0" smtClean="0"/>
              <a:t>Не допущено – 4 чел (группа ТМ-42)</a:t>
            </a:r>
          </a:p>
          <a:p>
            <a:r>
              <a:rPr lang="ru-RU" dirty="0" smtClean="0"/>
              <a:t>Оценка </a:t>
            </a:r>
            <a:r>
              <a:rPr lang="ru-RU" dirty="0" smtClean="0">
                <a:solidFill>
                  <a:srgbClr val="C00000"/>
                </a:solidFill>
              </a:rPr>
              <a:t>«5»- </a:t>
            </a:r>
            <a:r>
              <a:rPr lang="ru-RU" dirty="0" smtClean="0"/>
              <a:t>36 чел (42%)</a:t>
            </a:r>
          </a:p>
          <a:p>
            <a:r>
              <a:rPr lang="ru-RU" dirty="0" smtClean="0"/>
              <a:t>Оценка </a:t>
            </a:r>
            <a:r>
              <a:rPr lang="ru-RU" dirty="0" smtClean="0">
                <a:solidFill>
                  <a:srgbClr val="C00000"/>
                </a:solidFill>
              </a:rPr>
              <a:t>«4» </a:t>
            </a:r>
            <a:r>
              <a:rPr lang="ru-RU" dirty="0" smtClean="0"/>
              <a:t>– 39 чел  (46%)</a:t>
            </a:r>
          </a:p>
          <a:p>
            <a:r>
              <a:rPr lang="ru-RU" dirty="0" smtClean="0"/>
              <a:t>Оценка </a:t>
            </a:r>
            <a:r>
              <a:rPr lang="ru-RU" dirty="0" smtClean="0">
                <a:solidFill>
                  <a:srgbClr val="C00000"/>
                </a:solidFill>
              </a:rPr>
              <a:t>«3» </a:t>
            </a:r>
            <a:r>
              <a:rPr lang="ru-RU" dirty="0" smtClean="0"/>
              <a:t>– 10 чел (12%)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Успеваемость – 99%, качество – 87%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534400" cy="68937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Государственная итоговая аттестация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2286000" y="1200150"/>
          <a:ext cx="6705600" cy="3729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705600" y="4552950"/>
            <a:ext cx="2286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3" action="ppaction://hlinkfile"/>
              </a:rPr>
              <a:t>Приложение 5 и 6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ГИА на заочном отделении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62200" y="1200151"/>
            <a:ext cx="6324600" cy="3394472"/>
          </a:xfrm>
        </p:spPr>
        <p:txBody>
          <a:bodyPr/>
          <a:lstStyle/>
          <a:p>
            <a:r>
              <a:rPr lang="ru-RU" dirty="0" smtClean="0"/>
              <a:t>Прошли ГИА – 17 человек</a:t>
            </a:r>
          </a:p>
          <a:p>
            <a:r>
              <a:rPr lang="ru-RU" dirty="0" smtClean="0"/>
              <a:t>Успеваемость – 100%</a:t>
            </a:r>
          </a:p>
          <a:p>
            <a:r>
              <a:rPr lang="ru-RU" dirty="0" smtClean="0"/>
              <a:t>Качество – 100%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62200" y="321454"/>
            <a:ext cx="6629400" cy="4383896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Всего за 2015 – 2016 учебный год было выпущено:</a:t>
            </a:r>
          </a:p>
          <a:p>
            <a:pPr algn="just">
              <a:buFontTx/>
              <a:buChar char="-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По программам СПО – 161 студент,   из них 11 человек с академической справкой;  </a:t>
            </a:r>
          </a:p>
          <a:p>
            <a:pPr algn="just">
              <a:buFontTx/>
              <a:buChar char="-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по профессиональной подготовке лиц с ОВЗ 18 чел., из них 1 чел.  с академической справкой.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4600" y="571500"/>
            <a:ext cx="6019800" cy="3429000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Итоги деятельности педагогического коллектива за 2015-2016 учебный  год. </a:t>
            </a:r>
          </a:p>
          <a:p>
            <a:r>
              <a:rPr lang="ru-RU" b="1" dirty="0" smtClean="0">
                <a:solidFill>
                  <a:schemeClr val="accent2"/>
                </a:solidFill>
              </a:rPr>
              <a:t>Задачи на новый 2016-2017 учебный год.</a:t>
            </a:r>
          </a:p>
          <a:p>
            <a:endParaRPr lang="ru-RU" b="1" dirty="0" smtClean="0">
              <a:solidFill>
                <a:schemeClr val="accent2"/>
              </a:solidFill>
            </a:endParaRPr>
          </a:p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31 августа 2016 года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err="1" smtClean="0">
                <a:solidFill>
                  <a:srgbClr val="C00000"/>
                </a:solidFill>
              </a:rPr>
              <a:t>Нормоконтроль</a:t>
            </a:r>
            <a:r>
              <a:rPr lang="ru-RU" sz="4000" b="1" dirty="0" smtClean="0">
                <a:solidFill>
                  <a:srgbClr val="C00000"/>
                </a:solidFill>
              </a:rPr>
              <a:t> (замечания)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62200" y="1200151"/>
            <a:ext cx="6553200" cy="3394472"/>
          </a:xfrm>
        </p:spPr>
        <p:txBody>
          <a:bodyPr/>
          <a:lstStyle/>
          <a:p>
            <a:r>
              <a:rPr lang="ru-RU" dirty="0" smtClean="0"/>
              <a:t>Несоблюдение сроков выполнения</a:t>
            </a:r>
          </a:p>
          <a:p>
            <a:r>
              <a:rPr lang="ru-RU" dirty="0" smtClean="0"/>
              <a:t>Оформление титульного листа</a:t>
            </a:r>
          </a:p>
          <a:p>
            <a:r>
              <a:rPr lang="ru-RU" dirty="0" smtClean="0"/>
              <a:t>Несоответствие названия разделов, подразделов выданному заданию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Производственная практика 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514600" y="1151335"/>
            <a:ext cx="3048000" cy="479822"/>
          </a:xfrm>
        </p:spPr>
        <p:txBody>
          <a:bodyPr/>
          <a:lstStyle/>
          <a:p>
            <a:r>
              <a:rPr lang="ru-RU" dirty="0" err="1" smtClean="0">
                <a:solidFill>
                  <a:srgbClr val="C00000"/>
                </a:solidFill>
              </a:rPr>
              <a:t>Селенгинск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2438400" y="1631156"/>
            <a:ext cx="2743200" cy="2007394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Успеваемость – 97%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Качество – 81%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5791200" y="1151335"/>
            <a:ext cx="2895601" cy="479822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Каменск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quarter" idx="4"/>
          </p:nvPr>
        </p:nvSpPr>
        <p:spPr>
          <a:xfrm>
            <a:off x="5791200" y="1631156"/>
            <a:ext cx="2895601" cy="1550194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Успеваемость – 94%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Качество – 75%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95600" y="3257550"/>
            <a:ext cx="6096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Производственную практику прошли  студенты 17 групп, в том числе 6 групп филиала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43600" y="4400550"/>
            <a:ext cx="29718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2" action="ppaction://hlinkfile"/>
              </a:rPr>
              <a:t>Приложение 7 и 8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62200" y="214296"/>
            <a:ext cx="6629400" cy="4768487"/>
          </a:xfrm>
        </p:spPr>
        <p:txBody>
          <a:bodyPr>
            <a:normAutofit fontScale="25000" lnSpcReduction="20000"/>
          </a:bodyPr>
          <a:lstStyle/>
          <a:p>
            <a:endParaRPr lang="ru-RU" b="1" dirty="0" smtClean="0"/>
          </a:p>
          <a:p>
            <a:pPr algn="ctr">
              <a:buNone/>
            </a:pPr>
            <a:r>
              <a:rPr lang="ru-RU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Анализируя прохождение производственной практики можно сделать следующие выводы:</a:t>
            </a:r>
            <a:endParaRPr lang="ru-RU" sz="6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Сложность в трудоустройстве на производственную практику (отрицательное отношение     работодателей).</a:t>
            </a:r>
          </a:p>
          <a:p>
            <a:pPr lvl="0"/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Несоответствие выполняемых работ студентами выданному заданию (нет должного оборудования, не применяются новые технологии, узкое производство). </a:t>
            </a:r>
          </a:p>
          <a:p>
            <a:pPr lvl="0"/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Некоторые наставники не в полном объеме выполняют свои обязанности, мотивируя тем, что им это не оплачивается. Хочется отметить наставника группы ТМ-41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Лукъянова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Е.М., который  проявляет ответственное отношение в обучении студентов профессиональным компетенциям, наставников в СТО «Дакар», СТО «У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Михалыча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», ресторан  «Даурия».</a:t>
            </a:r>
          </a:p>
          <a:p>
            <a:pPr lvl="0"/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При сдаче отчета по производственной практике чаще всего студенты 2 курса испытывают затруднения в написании и правильном оформлении отчета в связи с этим отчеты сдаются не во время. Отчеты по итогам прохождения практик выглядят довольно скудно и однообразно. Хочется отметить руководителей Жданович Т. М. и Батурину О.Д. которые на протяжении всех практик отслеживали посещаемость студентов и тесно сотрудничали с наставниками на производстве.</a:t>
            </a:r>
          </a:p>
          <a:p>
            <a:pPr lvl="0"/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На платной основе производственную практику в течении года проходило 11 человек</a:t>
            </a:r>
          </a:p>
          <a:p>
            <a:endParaRPr lang="ru-RU" sz="6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7400" y="205979"/>
            <a:ext cx="6629400" cy="85725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Содействие трудоустройству выпускников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62200" y="1200150"/>
            <a:ext cx="6553200" cy="3657599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Проведена работа по сбору информации о предполагаемом трудоустройстве выпускников.</a:t>
            </a:r>
          </a:p>
          <a:p>
            <a:endParaRPr lang="ru-RU" dirty="0" smtClean="0"/>
          </a:p>
          <a:p>
            <a:r>
              <a:rPr lang="ru-RU" dirty="0" smtClean="0"/>
              <a:t>2.  Организовано консультирование выпускников по вопросам трудоустройства.</a:t>
            </a:r>
          </a:p>
          <a:p>
            <a:endParaRPr lang="ru-RU" dirty="0" smtClean="0"/>
          </a:p>
          <a:p>
            <a:r>
              <a:rPr lang="ru-RU" dirty="0" smtClean="0"/>
              <a:t>При организации работы по содействию трудоустройства выпускников выявлены следующие недостатки:</a:t>
            </a:r>
          </a:p>
          <a:p>
            <a:pPr lvl="0"/>
            <a:r>
              <a:rPr lang="ru-RU" dirty="0" smtClean="0"/>
              <a:t>Консультации по вопросам трудоустройства не пользуются популярностью среди выпускников.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Заочное отделение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910817"/>
            <a:ext cx="8229600" cy="3662365"/>
          </a:xfrm>
        </p:spPr>
        <p:txBody>
          <a:bodyPr/>
          <a:lstStyle/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заочном отделение  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Селенгинске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обучалось 51 человек по специальности «Электроснабжение» и 26 чел в филиале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00033" y="1607337"/>
          <a:ext cx="8215370" cy="34070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2279"/>
                <a:gridCol w="1369233"/>
                <a:gridCol w="1684769"/>
                <a:gridCol w="1214446"/>
                <a:gridCol w="2714643"/>
              </a:tblGrid>
              <a:tr h="4812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Группа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студентов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Успеваемость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Качество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Примечание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879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ТЭ-41/</a:t>
                      </a:r>
                      <a:r>
                        <a:rPr lang="ru-RU" sz="14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 чел.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100%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94%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11- отлично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5-хорошо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1- удовлетворительно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191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ТЭ-31/з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34 чел.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100%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82%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19- отличники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 – хорошисты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6- удовлетворительно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191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ТМ-32 (филиал)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26 чел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96%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58%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15- хорошистов и отличников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– </a:t>
                      </a:r>
                      <a:r>
                        <a:rPr lang="ru-RU" sz="1400" b="1" baseline="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/а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00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77 </a:t>
                      </a: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чел.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99%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172200" y="4781550"/>
            <a:ext cx="2819400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2" action="ppaction://hlinkfile"/>
              </a:rPr>
              <a:t>Приложение 9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01562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воспитательной работы : 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62200" y="971550"/>
            <a:ext cx="6553200" cy="3623073"/>
          </a:xfrm>
        </p:spPr>
        <p:txBody>
          <a:bodyPr>
            <a:normAutofit fontScale="92500" lnSpcReduction="20000"/>
          </a:bodyPr>
          <a:lstStyle/>
          <a:p>
            <a:endParaRPr lang="ru-RU" dirty="0" smtClean="0"/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личности, имеющей высококачественные идеалы, разностороннее образование, чёткую гражданскую позицию, исполненную достоинства и самоуважения, обладающей профессиональной компетентностью.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62200" y="1200151"/>
            <a:ext cx="6553200" cy="3394472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развитие самоуправления и демократичных форм поведения;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развитие творческих способностей;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воспитание, формирование здорового образа жизни.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638800" y="4476750"/>
            <a:ext cx="3505200" cy="666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2" action="ppaction://hlinkfile"/>
              </a:rPr>
              <a:t>Приложение 10, 11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Студенческая спартакиада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075" name="Picture 3" descr="Z:\Шлыкова Е.А\фото 2016 г\День здоровья студенты 25 05\IMG_73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8" y="1005576"/>
            <a:ext cx="9138522" cy="3942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3697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Эрудит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Z:\Шлыкова Е.А\фото 2016 г\квест - игра 03.-3.2016\ббб 1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809518"/>
            <a:ext cx="7704856" cy="4333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8937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Новогодний студенческий </a:t>
            </a:r>
            <a:r>
              <a:rPr lang="ru-RU" b="1" dirty="0" err="1" smtClean="0">
                <a:solidFill>
                  <a:srgbClr val="C00000"/>
                </a:solidFill>
              </a:rPr>
              <a:t>корпоратив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4578" name="Picture 2" descr="Z:\Филипова Н Г\IMG_68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13588"/>
            <a:ext cx="7714953" cy="38574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s625831.vk.me/v625831140/245e6/txSxlKY5wxc.jpg"/>
          <p:cNvPicPr>
            <a:picLocks noChangeAspect="1" noChangeArrowheads="1"/>
          </p:cNvPicPr>
          <p:nvPr/>
        </p:nvPicPr>
        <p:blipFill>
          <a:blip r:embed="rId2"/>
          <a:srcRect t="34437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Новогодний студенческий </a:t>
            </a:r>
            <a:r>
              <a:rPr lang="ru-RU" b="1" dirty="0" err="1" smtClean="0">
                <a:solidFill>
                  <a:srgbClr val="C00000"/>
                </a:solidFill>
              </a:rPr>
              <a:t>корпоратив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3554" name="Picture 2" descr="Z:\Филипова Н Г\Техникум Новый год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8" y="1200150"/>
            <a:ext cx="7426921" cy="37134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C00000"/>
                </a:solidFill>
              </a:rPr>
              <a:t>Квест-игра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Z:\Шлыкова Е.А\фото 2016 г\квест - игра 03.-3.2016\ббб 0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922967"/>
            <a:ext cx="8475341" cy="42205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Литературная гостиная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5602" name="Picture 2" descr="Z:\Шлыкова Е.А\фото 2016 г\литературная гостинная 25.05.2016\Гостинная Сахарова от Вторушиной Е\IMG_71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692" y="1059582"/>
            <a:ext cx="8809309" cy="3888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Форум активных и успешных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Z:\Шлыкова Е.А\фото 2016 г\Форум  успешных и активных 26 05.2016\IMG_78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31033"/>
            <a:ext cx="8424935" cy="42124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Уровень воспитанности студентов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38400" y="1221601"/>
            <a:ext cx="6248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tx2"/>
                </a:solidFill>
              </a:rPr>
              <a:t>Головной техникум – </a:t>
            </a:r>
            <a:r>
              <a:rPr lang="ru-RU" sz="4000" b="1" dirty="0">
                <a:solidFill>
                  <a:schemeClr val="tx2"/>
                </a:solidFill>
              </a:rPr>
              <a:t>4,07 балла, в прошлом году – </a:t>
            </a:r>
            <a:r>
              <a:rPr lang="ru-RU" sz="4000" b="1" dirty="0" smtClean="0">
                <a:solidFill>
                  <a:schemeClr val="tx2"/>
                </a:solidFill>
              </a:rPr>
              <a:t>4,0</a:t>
            </a:r>
          </a:p>
          <a:p>
            <a:r>
              <a:rPr lang="ru-RU" sz="4000" b="1" dirty="0" smtClean="0">
                <a:solidFill>
                  <a:srgbClr val="C00000"/>
                </a:solidFill>
              </a:rPr>
              <a:t>Каменский филиал </a:t>
            </a:r>
            <a:r>
              <a:rPr lang="ru-RU" sz="4000" b="1" dirty="0">
                <a:solidFill>
                  <a:srgbClr val="C00000"/>
                </a:solidFill>
              </a:rPr>
              <a:t>- 3,8 </a:t>
            </a:r>
            <a:r>
              <a:rPr lang="ru-RU" sz="4000" b="1" dirty="0" smtClean="0">
                <a:solidFill>
                  <a:srgbClr val="C00000"/>
                </a:solidFill>
              </a:rPr>
              <a:t>балла </a:t>
            </a:r>
          </a:p>
          <a:p>
            <a:r>
              <a:rPr lang="ru-RU" sz="4000" b="1" dirty="0" smtClean="0">
                <a:solidFill>
                  <a:srgbClr val="C00000"/>
                </a:solidFill>
              </a:rPr>
              <a:t>в </a:t>
            </a:r>
            <a:r>
              <a:rPr lang="ru-RU" sz="4000" b="1" dirty="0">
                <a:solidFill>
                  <a:srgbClr val="C00000"/>
                </a:solidFill>
              </a:rPr>
              <a:t>прошлом году - 3,4.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4476750"/>
            <a:ext cx="2362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2" action="ppaction://hlinkfile"/>
              </a:rPr>
              <a:t>Приложение 12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5725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Социально-педагогическая поддержка студентов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438400" y="1428750"/>
            <a:ext cx="6477000" cy="3505200"/>
          </a:xfrm>
        </p:spPr>
        <p:txBody>
          <a:bodyPr>
            <a:normAutofit fontScale="70000" lnSpcReduction="20000"/>
          </a:bodyPr>
          <a:lstStyle/>
          <a:p>
            <a:pPr lvl="0" algn="ctr">
              <a:buNone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97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студентов – сирот и студентов, оставшихся без попечения родителей:</a:t>
            </a:r>
          </a:p>
          <a:p>
            <a:pPr lvl="0" algn="ctr"/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 полном государственном обеспечении-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76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студентов;</a:t>
            </a:r>
          </a:p>
          <a:p>
            <a:pPr lvl="0" algn="ctr"/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21 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студент проживали  с опекунами.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Переходящий контингент на 2016-2017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62200" y="1276350"/>
            <a:ext cx="6629400" cy="3546872"/>
          </a:xfrm>
        </p:spPr>
        <p:txBody>
          <a:bodyPr>
            <a:normAutofit fontScale="92500" lnSpcReduction="10000"/>
          </a:bodyPr>
          <a:lstStyle/>
          <a:p>
            <a:r>
              <a:rPr lang="ru-RU" sz="4000" dirty="0" smtClean="0"/>
              <a:t>Головной техникум- </a:t>
            </a:r>
            <a:r>
              <a:rPr lang="ru-RU" sz="4000" dirty="0"/>
              <a:t>22 </a:t>
            </a:r>
            <a:r>
              <a:rPr lang="ru-RU" sz="4000" dirty="0" smtClean="0"/>
              <a:t>студента  и 11 </a:t>
            </a:r>
            <a:r>
              <a:rPr lang="ru-RU" sz="4000" dirty="0"/>
              <a:t>студентов проживают с опекунами. </a:t>
            </a:r>
            <a:endParaRPr lang="ru-RU" sz="4000" dirty="0" smtClean="0"/>
          </a:p>
          <a:p>
            <a:r>
              <a:rPr lang="ru-RU" sz="4000" dirty="0" smtClean="0"/>
              <a:t>Каменский филиал- </a:t>
            </a:r>
            <a:r>
              <a:rPr lang="ru-RU" sz="4000" dirty="0"/>
              <a:t>15 </a:t>
            </a:r>
            <a:r>
              <a:rPr lang="ru-RU" sz="4000" dirty="0" smtClean="0"/>
              <a:t>студентов  и  </a:t>
            </a:r>
            <a:r>
              <a:rPr lang="ru-RU" sz="4000" dirty="0"/>
              <a:t>4 студента проживают с опекунами.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458200" cy="1123634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Н</a:t>
            </a:r>
            <a:r>
              <a:rPr lang="ru-RU" sz="3200" b="1" dirty="0" smtClean="0">
                <a:solidFill>
                  <a:srgbClr val="C00000"/>
                </a:solidFill>
              </a:rPr>
              <a:t>а профилактическом учете  в ПДН  и  КДН и ЗП  администрации МО «Кабанский район» 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38400" y="1653648"/>
            <a:ext cx="6248400" cy="2940974"/>
          </a:xfrm>
        </p:spPr>
        <p:txBody>
          <a:bodyPr>
            <a:normAutofit fontScale="92500" lnSpcReduction="10000"/>
          </a:bodyPr>
          <a:lstStyle/>
          <a:p>
            <a:r>
              <a:rPr lang="ru-RU" sz="3600" b="1" dirty="0" smtClean="0"/>
              <a:t>Головной техникум- 17 </a:t>
            </a:r>
            <a:r>
              <a:rPr lang="ru-RU" sz="3600" b="1" dirty="0"/>
              <a:t>несовершеннолетних студентов </a:t>
            </a:r>
            <a:endParaRPr lang="ru-RU" sz="3600" b="1" dirty="0" smtClean="0"/>
          </a:p>
          <a:p>
            <a:r>
              <a:rPr lang="ru-RU" sz="3600" b="1" dirty="0" smtClean="0"/>
              <a:t>Каменский филиал - 5 </a:t>
            </a:r>
            <a:r>
              <a:rPr lang="ru-RU" sz="3600" b="1" dirty="0"/>
              <a:t>несовершеннолетних </a:t>
            </a:r>
            <a:r>
              <a:rPr lang="ru-RU" sz="3600" b="1" dirty="0" smtClean="0"/>
              <a:t>студентов.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28565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Переходящий контингент студентов на профилактическом учете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62200" y="2031690"/>
            <a:ext cx="6477000" cy="2562932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Головной техникум- 10 студентов </a:t>
            </a:r>
          </a:p>
          <a:p>
            <a:r>
              <a:rPr lang="ru-RU" sz="3600" b="1" dirty="0" smtClean="0"/>
              <a:t>Каменский филиал – 3 студента.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05979"/>
            <a:ext cx="6400800" cy="85725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Студенческое общежитие</a:t>
            </a:r>
            <a:br>
              <a:rPr lang="ru-RU" b="1" dirty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38400" y="1200151"/>
            <a:ext cx="6248400" cy="3394472"/>
          </a:xfrm>
        </p:spPr>
        <p:txBody>
          <a:bodyPr>
            <a:normAutofit/>
          </a:bodyPr>
          <a:lstStyle/>
          <a:p>
            <a:r>
              <a:rPr lang="ru-RU" sz="3600" b="1" dirty="0"/>
              <a:t>В </a:t>
            </a:r>
            <a:r>
              <a:rPr lang="ru-RU" sz="3600" b="1" dirty="0" err="1"/>
              <a:t>Селенгинске</a:t>
            </a:r>
            <a:r>
              <a:rPr lang="ru-RU" sz="3600" b="1" dirty="0"/>
              <a:t> </a:t>
            </a:r>
            <a:r>
              <a:rPr lang="ru-RU" sz="3600" b="1" dirty="0" smtClean="0"/>
              <a:t>проживало   </a:t>
            </a:r>
            <a:r>
              <a:rPr lang="ru-RU" sz="3600" b="1" dirty="0"/>
              <a:t>118 </a:t>
            </a:r>
            <a:r>
              <a:rPr lang="ru-RU" sz="3600" b="1" dirty="0" smtClean="0"/>
              <a:t>студентов</a:t>
            </a:r>
          </a:p>
          <a:p>
            <a:r>
              <a:rPr lang="ru-RU" sz="3600" b="1" dirty="0" smtClean="0"/>
              <a:t>В Каменске 52 студента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05979"/>
            <a:ext cx="8763000" cy="85725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О состоянии системы профессионального образования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38400" y="1200151"/>
            <a:ext cx="6477000" cy="3394472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/>
              <a:t>Интегрирование  техникумов и колледжей в другие уровни образования</a:t>
            </a:r>
          </a:p>
          <a:p>
            <a:r>
              <a:rPr lang="ru-RU" b="1" dirty="0" smtClean="0"/>
              <a:t>Назначение нового министра образования и науки РФ</a:t>
            </a:r>
          </a:p>
          <a:p>
            <a:r>
              <a:rPr lang="ru-RU" b="1" dirty="0" smtClean="0"/>
              <a:t>Принятие нормативно-правовых актов</a:t>
            </a:r>
          </a:p>
          <a:p>
            <a:r>
              <a:rPr lang="ru-RU" b="1" dirty="0" smtClean="0"/>
              <a:t>Создание новых школ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Работа библиотечно-информационного центра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62200" y="1200151"/>
            <a:ext cx="6553200" cy="3394472"/>
          </a:xfrm>
        </p:spPr>
        <p:txBody>
          <a:bodyPr/>
          <a:lstStyle/>
          <a:p>
            <a:pPr algn="ctr"/>
            <a:r>
              <a:rPr lang="ru-RU" dirty="0" smtClean="0"/>
              <a:t>Фонд учебной и учебно-методической литературы на 01.07.2016 года составляет  4416 экземпляров печатных изданий</a:t>
            </a:r>
          </a:p>
          <a:p>
            <a:endParaRPr lang="ru-RU" dirty="0"/>
          </a:p>
        </p:txBody>
      </p:sp>
      <p:pic>
        <p:nvPicPr>
          <p:cNvPr id="26626" name="Picture 2" descr="http://img-fotki.yandex.ru/get/6408/20573769.e/0_828ac_dca4804f_or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3136582"/>
            <a:ext cx="4267200" cy="20069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205979"/>
            <a:ext cx="6781800" cy="85725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Работа библиотечно-информационного центра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62200" y="1657349"/>
            <a:ext cx="6553200" cy="2937273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Работа по подключению в электронной библиотечной системе</a:t>
            </a:r>
          </a:p>
          <a:p>
            <a:r>
              <a:rPr lang="ru-RU" dirty="0" smtClean="0"/>
              <a:t>Участие  в республиканских мероприятиях</a:t>
            </a:r>
          </a:p>
          <a:p>
            <a:r>
              <a:rPr lang="ru-RU" dirty="0" smtClean="0"/>
              <a:t>Оформление тематических выставок</a:t>
            </a:r>
          </a:p>
          <a:p>
            <a:r>
              <a:rPr lang="ru-RU" dirty="0" smtClean="0"/>
              <a:t>Проведение внеклассных мероприятий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7400" y="205979"/>
            <a:ext cx="6858000" cy="85725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Методическое сопровождение образовательного процесса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62200" y="1733550"/>
            <a:ext cx="6553200" cy="3047999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Единая методическая тема </a:t>
            </a:r>
            <a:r>
              <a:rPr lang="ru-RU" dirty="0" smtClean="0"/>
              <a:t>– </a:t>
            </a:r>
            <a:r>
              <a:rPr lang="ru-RU" b="1" dirty="0" smtClean="0">
                <a:solidFill>
                  <a:srgbClr val="C00000"/>
                </a:solidFill>
              </a:rPr>
              <a:t>«Психолого-педагогическое сопровождение образовательного процесса в ГАПОУ РБ «Политехнический техникум»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05979"/>
            <a:ext cx="6553200" cy="85725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Педагогический коллектив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62200" y="1200151"/>
            <a:ext cx="6324600" cy="3394472"/>
          </a:xfrm>
        </p:spPr>
        <p:txBody>
          <a:bodyPr/>
          <a:lstStyle/>
          <a:p>
            <a:r>
              <a:rPr lang="ru-RU" dirty="0" smtClean="0"/>
              <a:t>Всего 51 </a:t>
            </a:r>
            <a:r>
              <a:rPr lang="ru-RU" dirty="0" err="1" smtClean="0"/>
              <a:t>пед</a:t>
            </a:r>
            <a:r>
              <a:rPr lang="ru-RU" dirty="0" smtClean="0"/>
              <a:t>. работник, из них 16 работников </a:t>
            </a:r>
            <a:r>
              <a:rPr lang="ru-RU" dirty="0" err="1" smtClean="0"/>
              <a:t>Камеснкого</a:t>
            </a:r>
            <a:r>
              <a:rPr lang="ru-RU" dirty="0" smtClean="0"/>
              <a:t> филиала</a:t>
            </a:r>
          </a:p>
          <a:p>
            <a:r>
              <a:rPr lang="ru-RU" dirty="0" smtClean="0"/>
              <a:t>Высшая кв. категория – 5 чел</a:t>
            </a:r>
          </a:p>
          <a:p>
            <a:r>
              <a:rPr lang="ru-RU" dirty="0" smtClean="0"/>
              <a:t>Первая кв. категория – 12 чел (</a:t>
            </a:r>
            <a:r>
              <a:rPr lang="ru-RU" dirty="0" err="1" smtClean="0"/>
              <a:t>Селенгинск</a:t>
            </a:r>
            <a:r>
              <a:rPr lang="ru-RU" dirty="0" smtClean="0"/>
              <a:t>), 6 чел (филиал)</a:t>
            </a:r>
          </a:p>
          <a:p>
            <a:r>
              <a:rPr lang="ru-RU" b="1" dirty="0" err="1" smtClean="0">
                <a:solidFill>
                  <a:srgbClr val="C00000"/>
                </a:solidFill>
              </a:rPr>
              <a:t>Категорийных</a:t>
            </a:r>
            <a:r>
              <a:rPr lang="ru-RU" b="1" dirty="0" smtClean="0">
                <a:solidFill>
                  <a:srgbClr val="C00000"/>
                </a:solidFill>
              </a:rPr>
              <a:t> работников – 45%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05979"/>
            <a:ext cx="8534400" cy="85725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Повышение квалификации за 2015-2016 учебный год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62200" y="1200151"/>
            <a:ext cx="6324600" cy="3394472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Аттестованы на кв. категории – 3 чел</a:t>
            </a:r>
          </a:p>
          <a:p>
            <a:r>
              <a:rPr lang="ru-RU" dirty="0" smtClean="0"/>
              <a:t>Проф. переподготовка по 2-м программам (г. Иркутск) – 26+ 5 </a:t>
            </a:r>
            <a:r>
              <a:rPr lang="ru-RU" dirty="0" err="1" smtClean="0"/>
              <a:t>пед</a:t>
            </a:r>
            <a:r>
              <a:rPr lang="ru-RU" dirty="0" smtClean="0"/>
              <a:t>. работников</a:t>
            </a:r>
          </a:p>
          <a:p>
            <a:r>
              <a:rPr lang="ru-RU" dirty="0" smtClean="0"/>
              <a:t>Доп. профессиональная программа (г. Чита) – 1 чел</a:t>
            </a:r>
          </a:p>
          <a:p>
            <a:r>
              <a:rPr lang="ru-RU" dirty="0" smtClean="0"/>
              <a:t>Курсы повышения квалификации (г. Улан-Удэ) – 3 чел</a:t>
            </a:r>
          </a:p>
          <a:p>
            <a:r>
              <a:rPr lang="ru-RU" dirty="0" smtClean="0"/>
              <a:t>Проф. переподготовка  по общеобразовательным дисциплинам– 3 чел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Обучено за год 54% </a:t>
            </a:r>
            <a:r>
              <a:rPr lang="ru-RU" b="1" dirty="0" err="1" smtClean="0">
                <a:solidFill>
                  <a:srgbClr val="C00000"/>
                </a:solidFill>
              </a:rPr>
              <a:t>пед</a:t>
            </a:r>
            <a:r>
              <a:rPr lang="ru-RU" b="1" dirty="0" smtClean="0">
                <a:solidFill>
                  <a:srgbClr val="C00000"/>
                </a:solidFill>
              </a:rPr>
              <a:t>. коллектива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72200" y="4552950"/>
            <a:ext cx="2743200" cy="438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2" action="ppaction://hlinkfile"/>
              </a:rPr>
              <a:t>Приложение 17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Методические мероприятия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62200" y="1200151"/>
            <a:ext cx="6324600" cy="3394472"/>
          </a:xfrm>
        </p:spPr>
        <p:txBody>
          <a:bodyPr/>
          <a:lstStyle/>
          <a:p>
            <a:r>
              <a:rPr lang="ru-RU" dirty="0" smtClean="0"/>
              <a:t>4 плановых </a:t>
            </a:r>
            <a:r>
              <a:rPr lang="ru-RU" dirty="0" err="1" smtClean="0"/>
              <a:t>пед</a:t>
            </a:r>
            <a:r>
              <a:rPr lang="ru-RU" dirty="0" smtClean="0"/>
              <a:t>. совета</a:t>
            </a:r>
          </a:p>
          <a:p>
            <a:r>
              <a:rPr lang="ru-RU" dirty="0" smtClean="0"/>
              <a:t>2 производственных совещания</a:t>
            </a:r>
          </a:p>
          <a:p>
            <a:r>
              <a:rPr lang="ru-RU" dirty="0" smtClean="0"/>
              <a:t>Работает 4 предметно-методических комиссии</a:t>
            </a:r>
          </a:p>
          <a:p>
            <a:r>
              <a:rPr lang="ru-RU" dirty="0" smtClean="0"/>
              <a:t>Проведено 6 предметных декад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72200" y="4552950"/>
            <a:ext cx="25908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2" action="ppaction://hlinkfile"/>
              </a:rPr>
              <a:t>Приложение 18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Z:\Шлыкова Е.А\фото 2016 г\литературная гостинная 25.05.2016\Гостинная Сахарова от Вторушиной Е\IMG_71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43400" cy="2895600"/>
          </a:xfrm>
          <a:prstGeom prst="rect">
            <a:avLst/>
          </a:prstGeom>
          <a:noFill/>
        </p:spPr>
      </p:pic>
      <p:pic>
        <p:nvPicPr>
          <p:cNvPr id="1028" name="Picture 4" descr="Z:\Шлыкова Е.А\фото 2016 г\терниг педагогов\DSCN4078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2876550"/>
            <a:ext cx="3020711" cy="2266950"/>
          </a:xfrm>
          <a:prstGeom prst="rect">
            <a:avLst/>
          </a:prstGeom>
          <a:noFill/>
        </p:spPr>
      </p:pic>
      <p:pic>
        <p:nvPicPr>
          <p:cNvPr id="1029" name="Picture 5" descr="Z:\Шлыкова Е.А\фото 2016 г\ТТОП на конкурс\DSCN40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2876550"/>
            <a:ext cx="3023284" cy="2266950"/>
          </a:xfrm>
          <a:prstGeom prst="rect">
            <a:avLst/>
          </a:prstGeom>
          <a:noFill/>
        </p:spPr>
      </p:pic>
      <p:pic>
        <p:nvPicPr>
          <p:cNvPr id="1031" name="Picture 7" descr="Z:\Шлыкова Е.А\фото 2016 г\открытый урок в ТТОП-31 ШЛыкова Е.А\DSCN403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2781339"/>
            <a:ext cx="3200400" cy="2399757"/>
          </a:xfrm>
          <a:prstGeom prst="rect">
            <a:avLst/>
          </a:prstGeom>
          <a:noFill/>
        </p:spPr>
      </p:pic>
      <p:pic>
        <p:nvPicPr>
          <p:cNvPr id="1030" name="Picture 6" descr="Z:\Шлыкова Е.А\фото 2016 г\квест - игра 03.-3.2016\ббб 11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7801" y="0"/>
            <a:ext cx="3886199" cy="2913989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343400" y="0"/>
            <a:ext cx="1066800" cy="2876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Предметные декады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205979"/>
            <a:ext cx="6781800" cy="85725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Сотрудничество с СИБГТУ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09800" y="1200151"/>
            <a:ext cx="6781800" cy="3394472"/>
          </a:xfrm>
        </p:spPr>
        <p:txBody>
          <a:bodyPr>
            <a:normAutofit fontScale="32500" lnSpcReduction="20000"/>
          </a:bodyPr>
          <a:lstStyle/>
          <a:p>
            <a:r>
              <a:rPr lang="ru-RU" dirty="0" smtClean="0"/>
              <a:t>- </a:t>
            </a:r>
            <a:r>
              <a:rPr lang="ru-RU" sz="5500" dirty="0" smtClean="0"/>
              <a:t>7 преподавателей техникума приняли участие в традиционном межрегиональном  конкурсе педагогического мастерства «Педагог-новатор», все получили сертификата участников, Вторушина Е.В. награждена дипломом в номинации «За реализацию </a:t>
            </a:r>
            <a:r>
              <a:rPr lang="ru-RU" sz="5500" dirty="0" err="1" smtClean="0"/>
              <a:t>компетентностного</a:t>
            </a:r>
            <a:r>
              <a:rPr lang="ru-RU" sz="5500" dirty="0" smtClean="0"/>
              <a:t> подхода».</a:t>
            </a:r>
          </a:p>
          <a:p>
            <a:endParaRPr lang="ru-RU" sz="5500" dirty="0" smtClean="0"/>
          </a:p>
          <a:p>
            <a:r>
              <a:rPr lang="ru-RU" sz="5500" dirty="0" smtClean="0"/>
              <a:t>- поданы заявки на получение грифа редакционно-издательского центра </a:t>
            </a:r>
            <a:r>
              <a:rPr lang="ru-RU" sz="5500" dirty="0" err="1" smtClean="0"/>
              <a:t>СибГТУ</a:t>
            </a:r>
            <a:r>
              <a:rPr lang="ru-RU" sz="5500" dirty="0" smtClean="0"/>
              <a:t>   методической продукции Панченко О.Г. и Ивановой И.А., а также заявка на совместное издание рабочей тетради по информационным технологиям обработки информации  Поповой О.Н.</a:t>
            </a:r>
          </a:p>
          <a:p>
            <a:endParaRPr lang="ru-RU" sz="5500" dirty="0" smtClean="0"/>
          </a:p>
          <a:p>
            <a:r>
              <a:rPr lang="ru-RU" sz="5500" dirty="0" smtClean="0"/>
              <a:t>- проведены контрольные срезы  среди студентов, поступающих в </a:t>
            </a:r>
            <a:r>
              <a:rPr lang="ru-RU" sz="5500" dirty="0" err="1" smtClean="0"/>
              <a:t>СибГТУ</a:t>
            </a:r>
            <a:r>
              <a:rPr lang="ru-RU" sz="5500" dirty="0" smtClean="0"/>
              <a:t> на квотные места.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НПК «Наше время пришло…»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Z:\Шлыкова Е.А\фото 2016 г\НПК 2016\НПК 26.02.16\ьоьоьо 1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00150"/>
            <a:ext cx="2819400" cy="2116617"/>
          </a:xfrm>
          <a:prstGeom prst="rect">
            <a:avLst/>
          </a:prstGeom>
          <a:noFill/>
        </p:spPr>
      </p:pic>
      <p:pic>
        <p:nvPicPr>
          <p:cNvPr id="2051" name="Picture 3" descr="Z:\Шлыкова Е.А\фото 2016 г\НПК 2016\НПК по секциям 24.02.16\67574 5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1068" y="1200150"/>
            <a:ext cx="3206885" cy="2133600"/>
          </a:xfrm>
          <a:prstGeom prst="rect">
            <a:avLst/>
          </a:prstGeom>
          <a:noFill/>
        </p:spPr>
      </p:pic>
      <p:pic>
        <p:nvPicPr>
          <p:cNvPr id="2052" name="Picture 4" descr="Z:\Шлыкова Е.А\фото 2016 г\НПК 2016\НПК по секциям 24.02.16\67574 5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37257" y="1200150"/>
            <a:ext cx="3206744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Участие студентов  в республиканских мероприятиях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Z:\Шлыкова Е.А\фото 2016 г\Победители межд. конкурса\ьоьоьо 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00150"/>
            <a:ext cx="3151188" cy="2362856"/>
          </a:xfrm>
          <a:prstGeom prst="rect">
            <a:avLst/>
          </a:prstGeom>
          <a:noFill/>
        </p:spPr>
      </p:pic>
      <p:pic>
        <p:nvPicPr>
          <p:cNvPr id="3075" name="Picture 3" descr="Z:\Шлыкова Е.А\фото 2016 г\Байкал-Банк игра\ббб 0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1200150"/>
            <a:ext cx="3150313" cy="2362200"/>
          </a:xfrm>
          <a:prstGeom prst="rect">
            <a:avLst/>
          </a:prstGeom>
          <a:noFill/>
        </p:spPr>
      </p:pic>
      <p:pic>
        <p:nvPicPr>
          <p:cNvPr id="3076" name="Picture 4" descr="Z:\Орлова Т.В\Грамоты 2016\грамота электротехника 2 место апрель 2016 00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1200151"/>
            <a:ext cx="2819400" cy="39433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657600" y="3867150"/>
            <a:ext cx="26670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5" action="ppaction://hlinkfile"/>
              </a:rPr>
              <a:t>Приложение 19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382000" cy="85725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О выполнении решения </a:t>
            </a:r>
            <a:r>
              <a:rPr lang="ru-RU" b="1" dirty="0" err="1" smtClean="0">
                <a:solidFill>
                  <a:schemeClr val="accent2"/>
                </a:solidFill>
              </a:rPr>
              <a:t>пед</a:t>
            </a:r>
            <a:r>
              <a:rPr lang="ru-RU" b="1" dirty="0" smtClean="0">
                <a:solidFill>
                  <a:schemeClr val="accent2"/>
                </a:solidFill>
              </a:rPr>
              <a:t>. совета от 28 августа 2015 года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38400" y="1200150"/>
            <a:ext cx="6553200" cy="3600450"/>
          </a:xfrm>
        </p:spPr>
        <p:txBody>
          <a:bodyPr>
            <a:normAutofit fontScale="85000" lnSpcReduction="20000"/>
          </a:bodyPr>
          <a:lstStyle/>
          <a:p>
            <a:r>
              <a:rPr lang="ru-RU" sz="2400" b="1" dirty="0" smtClean="0"/>
              <a:t>Организовать  работу по закупке оборудования в рамках ФЦПРО- </a:t>
            </a:r>
            <a:r>
              <a:rPr lang="ru-RU" sz="2400" b="1" dirty="0" smtClean="0">
                <a:solidFill>
                  <a:schemeClr val="accent2"/>
                </a:solidFill>
              </a:rPr>
              <a:t>выполнено</a:t>
            </a:r>
          </a:p>
          <a:p>
            <a:r>
              <a:rPr lang="ru-RU" sz="2400" b="1" dirty="0" smtClean="0"/>
              <a:t>Провести исследования по выявлению потребности в начальной школе – </a:t>
            </a:r>
            <a:r>
              <a:rPr lang="ru-RU" sz="2400" b="1" dirty="0" smtClean="0">
                <a:solidFill>
                  <a:schemeClr val="accent2"/>
                </a:solidFill>
              </a:rPr>
              <a:t>нецелесообразно</a:t>
            </a:r>
          </a:p>
          <a:p>
            <a:r>
              <a:rPr lang="ru-RU" sz="2400" b="1" dirty="0" smtClean="0"/>
              <a:t>Разработать программу сотрудничества учреждениями проф. образования Монголии- </a:t>
            </a:r>
            <a:r>
              <a:rPr lang="ru-RU" sz="2400" b="1" dirty="0" smtClean="0">
                <a:solidFill>
                  <a:schemeClr val="accent2"/>
                </a:solidFill>
              </a:rPr>
              <a:t>нецелесообразно</a:t>
            </a:r>
          </a:p>
          <a:p>
            <a:r>
              <a:rPr lang="ru-RU" sz="2400" b="1" dirty="0" smtClean="0"/>
              <a:t>Разработать программу  совершенствования НИР </a:t>
            </a:r>
            <a:r>
              <a:rPr lang="ru-RU" sz="2400" b="1" dirty="0" err="1" smtClean="0"/>
              <a:t>пед</a:t>
            </a:r>
            <a:r>
              <a:rPr lang="ru-RU" sz="2400" b="1" dirty="0" smtClean="0"/>
              <a:t>. работников –</a:t>
            </a:r>
            <a:r>
              <a:rPr lang="ru-RU" sz="2400" b="1" dirty="0" smtClean="0">
                <a:solidFill>
                  <a:schemeClr val="accent2"/>
                </a:solidFill>
              </a:rPr>
              <a:t> выполнено</a:t>
            </a:r>
          </a:p>
          <a:p>
            <a:r>
              <a:rPr lang="ru-RU" sz="2400" b="1" dirty="0" smtClean="0"/>
              <a:t>Создать </a:t>
            </a:r>
            <a:r>
              <a:rPr lang="ru-RU" sz="2400" b="1" dirty="0" err="1" smtClean="0"/>
              <a:t>тв</a:t>
            </a:r>
            <a:r>
              <a:rPr lang="ru-RU" sz="2400" b="1" dirty="0" smtClean="0"/>
              <a:t>. группы по освоению и внедрению инновационных </a:t>
            </a:r>
            <a:r>
              <a:rPr lang="ru-RU" sz="2400" b="1" dirty="0" err="1" smtClean="0"/>
              <a:t>пед</a:t>
            </a:r>
            <a:r>
              <a:rPr lang="ru-RU" sz="2400" b="1" dirty="0" smtClean="0"/>
              <a:t>. технологий- </a:t>
            </a:r>
            <a:r>
              <a:rPr lang="ru-RU" sz="2400" b="1" dirty="0" smtClean="0">
                <a:solidFill>
                  <a:schemeClr val="accent2"/>
                </a:solidFill>
              </a:rPr>
              <a:t>в работе</a:t>
            </a:r>
          </a:p>
          <a:p>
            <a:r>
              <a:rPr lang="ru-RU" sz="2400" b="1" dirty="0" smtClean="0"/>
              <a:t>Создать рабочую группу по подготовке к аккредитации -</a:t>
            </a:r>
            <a:r>
              <a:rPr lang="ru-RU" sz="2400" b="1" dirty="0" smtClean="0">
                <a:solidFill>
                  <a:schemeClr val="accent2"/>
                </a:solidFill>
              </a:rPr>
              <a:t> выполнено</a:t>
            </a:r>
            <a:endParaRPr lang="ru-RU" sz="24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Открытые уроки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Z:\Шлыкова Е.А\фото 2016 г\откр. урок в ТТОП-31 Орлова Т.В\DSCN40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47750"/>
            <a:ext cx="3048000" cy="2288234"/>
          </a:xfrm>
          <a:prstGeom prst="rect">
            <a:avLst/>
          </a:prstGeom>
          <a:noFill/>
        </p:spPr>
      </p:pic>
      <p:pic>
        <p:nvPicPr>
          <p:cNvPr id="4099" name="Picture 3" descr="Z:\Шлыкова Е.А\фото 2016 г\открытый урок в ТТ-11 админ + сцкк\ВОТ ТАК 0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047750"/>
            <a:ext cx="3048000" cy="2285483"/>
          </a:xfrm>
          <a:prstGeom prst="rect">
            <a:avLst/>
          </a:prstGeom>
          <a:noFill/>
        </p:spPr>
      </p:pic>
      <p:pic>
        <p:nvPicPr>
          <p:cNvPr id="4101" name="Picture 5" descr="Z:\Шлыкова Е.А\фото 2016 г\открытый урок в ТТ-11 админ + сцкк\ВОТ ТАК 0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9887" y="1047750"/>
            <a:ext cx="3074113" cy="2305063"/>
          </a:xfrm>
          <a:prstGeom prst="rect">
            <a:avLst/>
          </a:prstGeom>
          <a:noFill/>
        </p:spPr>
      </p:pic>
      <p:pic>
        <p:nvPicPr>
          <p:cNvPr id="4102" name="Picture 6" descr="Z:\Шлыкова Е.А\фото 2016 г\открытый урок в ТТОП-31 ШЛыкова Е.А\DSCN40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91471"/>
            <a:ext cx="2469931" cy="1852029"/>
          </a:xfrm>
          <a:prstGeom prst="rect">
            <a:avLst/>
          </a:prstGeom>
          <a:noFill/>
        </p:spPr>
      </p:pic>
      <p:pic>
        <p:nvPicPr>
          <p:cNvPr id="4103" name="Picture 7" descr="Z:\Шлыкова Е.А\фото 2016 г\открытый урок в ТТОП-31 ШЛыкова Е.А\DSCN40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38400" y="3314687"/>
            <a:ext cx="2438969" cy="1828813"/>
          </a:xfrm>
          <a:prstGeom prst="rect">
            <a:avLst/>
          </a:prstGeom>
          <a:noFill/>
        </p:spPr>
      </p:pic>
      <p:pic>
        <p:nvPicPr>
          <p:cNvPr id="4104" name="Picture 8" descr="Z:\Шлыкова Е.А\фото 2016 г\литературная гостинная 25.05.2016\от Шлыковой Е\787 13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76800" y="3333751"/>
            <a:ext cx="2413546" cy="1809750"/>
          </a:xfrm>
          <a:prstGeom prst="rect">
            <a:avLst/>
          </a:prstGeom>
          <a:noFill/>
        </p:spPr>
      </p:pic>
      <p:pic>
        <p:nvPicPr>
          <p:cNvPr id="4106" name="Picture 10" descr="Z:\Шлыкова Е.А\фото 2016 г\литературная гостинная 25.05.2016\Гостинная Сахарова от Вторушиной Е\IMG_711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2800" y="3333750"/>
            <a:ext cx="1981200" cy="1809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НИР педагогических работников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38400" y="1047750"/>
            <a:ext cx="6248400" cy="3394472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Опубликовано 11  статей в изданиях,  рекомендованных высшей аттестационной комиссией</a:t>
            </a:r>
          </a:p>
          <a:p>
            <a:r>
              <a:rPr lang="ru-RU" sz="2400" dirty="0" smtClean="0"/>
              <a:t>Мониторинг  участия ИПР</a:t>
            </a:r>
            <a:endParaRPr lang="ru-RU" sz="2400" dirty="0"/>
          </a:p>
        </p:txBody>
      </p:sp>
      <p:pic>
        <p:nvPicPr>
          <p:cNvPr id="5124" name="Picture 4" descr="http://2.bp.blogspot.com/-1slBbkzac3c/UiGdI6y-6oI/AAAAAAAAAJE/ImqHbu19PoY/s1600/%D0%BE%D0%B1%D0%BB14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3200" y="2647950"/>
            <a:ext cx="1219200" cy="1737360"/>
          </a:xfrm>
          <a:prstGeom prst="rect">
            <a:avLst/>
          </a:prstGeom>
          <a:noFill/>
        </p:spPr>
      </p:pic>
      <p:pic>
        <p:nvPicPr>
          <p:cNvPr id="5126" name="Picture 6" descr="http://static-web-0.kspu.ru/web/images/2015/07/01/967a52c0c61af32d8007fdd5aafb8f53/vestnik-kgpu-im-vp-astafeva2015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647950"/>
            <a:ext cx="1219200" cy="1738610"/>
          </a:xfrm>
          <a:prstGeom prst="rect">
            <a:avLst/>
          </a:prstGeom>
          <a:noFill/>
        </p:spPr>
      </p:pic>
      <p:pic>
        <p:nvPicPr>
          <p:cNvPr id="5128" name="Picture 8" descr="http://old.mgimo.ru/files2/y10_2015/278691/tjXsXwPfy/A9A_small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2800350"/>
            <a:ext cx="1854198" cy="12192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248400" y="4476750"/>
            <a:ext cx="2743200" cy="51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5" action="ppaction://hlinkfile"/>
              </a:rPr>
              <a:t>Приложение 20, 21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Школа молодого преподавателя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33800" y="1200151"/>
            <a:ext cx="4953000" cy="3394472"/>
          </a:xfrm>
        </p:spPr>
        <p:txBody>
          <a:bodyPr/>
          <a:lstStyle/>
          <a:p>
            <a:r>
              <a:rPr lang="ru-RU" dirty="0" smtClean="0"/>
              <a:t>Не планировалась</a:t>
            </a:r>
          </a:p>
          <a:p>
            <a:r>
              <a:rPr lang="ru-RU" dirty="0" smtClean="0"/>
              <a:t>Обучение - эпизодическое</a:t>
            </a:r>
            <a:endParaRPr lang="ru-RU" dirty="0"/>
          </a:p>
        </p:txBody>
      </p:sp>
      <p:pic>
        <p:nvPicPr>
          <p:cNvPr id="60418" name="Picture 2" descr="http://www.chtivo.ru/getpic3d/16775388/350/72799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276350"/>
            <a:ext cx="3409950" cy="3409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351"/>
            <a:ext cx="8229600" cy="762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Сайт техникума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 l="11268" r="14366" b="5511"/>
          <a:stretch>
            <a:fillRect/>
          </a:stretch>
        </p:blipFill>
        <p:spPr bwMode="auto">
          <a:xfrm>
            <a:off x="0" y="895350"/>
            <a:ext cx="3581400" cy="2558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/>
          <a:srcRect l="11724" t="5687" r="15799" b="33649"/>
          <a:stretch>
            <a:fillRect/>
          </a:stretch>
        </p:blipFill>
        <p:spPr bwMode="auto">
          <a:xfrm>
            <a:off x="3657600" y="2705100"/>
            <a:ext cx="5181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трелка влево 5"/>
          <p:cNvSpPr/>
          <p:nvPr/>
        </p:nvSpPr>
        <p:spPr>
          <a:xfrm>
            <a:off x="3352800" y="1047750"/>
            <a:ext cx="4038600" cy="838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Раздел «Абитуриенту»</a:t>
            </a:r>
            <a:endParaRPr lang="ru-RU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609600" y="4019550"/>
            <a:ext cx="3200400" cy="11239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Раздел «Обращения граждан»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4295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Завершение программы ФЦПРО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2466" name="Picture 2" descr="Z:\Орлова Т.В\Образцы 5\ФЦПРО Внутренняя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6750"/>
            <a:ext cx="9144000" cy="4476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Работа общего отдела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38400" y="1200151"/>
            <a:ext cx="6248400" cy="339447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Оформлено 145 дипломов СПО</a:t>
            </a:r>
          </a:p>
          <a:p>
            <a:r>
              <a:rPr lang="ru-RU" dirty="0" smtClean="0"/>
              <a:t>62 свидетельства о профессии рабочего</a:t>
            </a:r>
          </a:p>
          <a:p>
            <a:r>
              <a:rPr lang="ru-RU" dirty="0" smtClean="0"/>
              <a:t>23 академических справки</a:t>
            </a:r>
          </a:p>
          <a:p>
            <a:r>
              <a:rPr lang="ru-RU" dirty="0" smtClean="0"/>
              <a:t>20 свидетельств водителей</a:t>
            </a:r>
          </a:p>
          <a:p>
            <a:r>
              <a:rPr lang="ru-RU" dirty="0" smtClean="0"/>
              <a:t>Более 1000 справок об обучении студентов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629400" y="4552950"/>
            <a:ext cx="25146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2" action="ppaction://hlinkfile"/>
              </a:rPr>
              <a:t>Приложение 22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Работа архива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62200" y="1200151"/>
            <a:ext cx="6324600" cy="3394472"/>
          </a:xfrm>
        </p:spPr>
        <p:txBody>
          <a:bodyPr/>
          <a:lstStyle/>
          <a:p>
            <a:pPr algn="ctr"/>
            <a:r>
              <a:rPr lang="ru-RU" dirty="0" smtClean="0"/>
              <a:t>Оформлено 14 дубликатов дипломов СПО</a:t>
            </a:r>
          </a:p>
          <a:p>
            <a:pPr algn="ctr"/>
            <a:r>
              <a:rPr lang="ru-RU" dirty="0" smtClean="0"/>
              <a:t>Дано более 50 ответов на запросы по факту подтверждения обучения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Информационное радио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38400" y="1200151"/>
            <a:ext cx="6248400" cy="33944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9874" name="Picture 2" descr="http://hostingkartinok.com/uploads/images/2011/09/cfb2f4d9b3bad5d2830076acc1d895e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5200" y="1028699"/>
            <a:ext cx="4114800" cy="4114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Работа МФЦПК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62200" y="1200151"/>
            <a:ext cx="6324600" cy="3394472"/>
          </a:xfrm>
        </p:spPr>
        <p:txBody>
          <a:bodyPr/>
          <a:lstStyle/>
          <a:p>
            <a:r>
              <a:rPr lang="ru-RU" dirty="0" smtClean="0"/>
              <a:t>Обучено 1050 человек</a:t>
            </a:r>
          </a:p>
          <a:p>
            <a:r>
              <a:rPr lang="ru-RU" dirty="0" smtClean="0"/>
              <a:t>По заявкам ГКУ «ЦЗН </a:t>
            </a:r>
            <a:r>
              <a:rPr lang="ru-RU" dirty="0" err="1" smtClean="0"/>
              <a:t>Кабанского</a:t>
            </a:r>
            <a:r>
              <a:rPr lang="ru-RU" dirty="0" smtClean="0"/>
              <a:t> района» 146 человек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553200" y="3943350"/>
            <a:ext cx="23622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2" action="ppaction://hlinkfile"/>
              </a:rPr>
              <a:t>Приложение 23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Работа приемной комиссии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38400" y="1200151"/>
            <a:ext cx="6248400" cy="339447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В рамках профессионального </a:t>
            </a:r>
            <a:r>
              <a:rPr lang="ru-RU" dirty="0" err="1" smtClean="0"/>
              <a:t>ориентирвоания</a:t>
            </a:r>
            <a:r>
              <a:rPr lang="ru-RU" dirty="0" smtClean="0"/>
              <a:t> охвачено 21 школа </a:t>
            </a:r>
            <a:r>
              <a:rPr lang="ru-RU" dirty="0" err="1" smtClean="0"/>
              <a:t>Кабанского</a:t>
            </a:r>
            <a:r>
              <a:rPr lang="ru-RU" dirty="0" smtClean="0"/>
              <a:t> и Прибайкальского районов, проведено 3 производственных совещания совместно с </a:t>
            </a:r>
            <a:r>
              <a:rPr lang="ru-RU" dirty="0" err="1" smtClean="0"/>
              <a:t>работникоами</a:t>
            </a:r>
            <a:r>
              <a:rPr lang="ru-RU" dirty="0" smtClean="0"/>
              <a:t> ОАО «СЦКК»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205979"/>
            <a:ext cx="7010400" cy="85725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Итоги учебной деятельности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62200" y="1200151"/>
            <a:ext cx="6324600" cy="3394472"/>
          </a:xfrm>
        </p:spPr>
        <p:txBody>
          <a:bodyPr/>
          <a:lstStyle/>
          <a:p>
            <a:r>
              <a:rPr lang="ru-RU" dirty="0" smtClean="0"/>
              <a:t>В техникуме реализовывалось  6 ППССЗ и 1 ППКРС</a:t>
            </a:r>
          </a:p>
          <a:p>
            <a:r>
              <a:rPr lang="ru-RU" dirty="0" smtClean="0"/>
              <a:t>В филиале – 2 ППКРС, 2 ППССЗ, 2 программы проф. подготовки для лиц с ОВЗ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День открытых дверей (21.04.2016)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38400" y="1200151"/>
            <a:ext cx="6248400" cy="33944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2946" name="Picture 2" descr="Z:\Шлыкова Е.А\фото 2016 г\21.04.16 День открытых дверей\DSC044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088757"/>
            <a:ext cx="6096000" cy="4054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Акция «</a:t>
            </a:r>
            <a:r>
              <a:rPr lang="ru-RU" sz="4000" b="1" dirty="0" err="1" smtClean="0">
                <a:solidFill>
                  <a:srgbClr val="C00000"/>
                </a:solidFill>
              </a:rPr>
              <a:t>Флэшка</a:t>
            </a:r>
            <a:r>
              <a:rPr lang="ru-RU" sz="4000" b="1" dirty="0" smtClean="0">
                <a:solidFill>
                  <a:srgbClr val="C00000"/>
                </a:solidFill>
              </a:rPr>
              <a:t> в подарок»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33800" y="1200151"/>
            <a:ext cx="4953000" cy="3394472"/>
          </a:xfrm>
        </p:spPr>
        <p:txBody>
          <a:bodyPr/>
          <a:lstStyle/>
          <a:p>
            <a:r>
              <a:rPr lang="ru-RU" dirty="0" smtClean="0"/>
              <a:t>16 человек (</a:t>
            </a:r>
            <a:r>
              <a:rPr lang="ru-RU" dirty="0" err="1" smtClean="0"/>
              <a:t>Селенгинск</a:t>
            </a:r>
            <a:r>
              <a:rPr lang="ru-RU" dirty="0" smtClean="0"/>
              <a:t>)</a:t>
            </a:r>
          </a:p>
          <a:p>
            <a:r>
              <a:rPr lang="ru-RU" dirty="0" smtClean="0"/>
              <a:t>11 человек (Каменск)</a:t>
            </a:r>
          </a:p>
          <a:p>
            <a:r>
              <a:rPr lang="ru-RU" dirty="0" smtClean="0"/>
              <a:t>  студенты ТМ-11 и ТТ-11</a:t>
            </a:r>
            <a:endParaRPr lang="ru-RU" dirty="0"/>
          </a:p>
        </p:txBody>
      </p:sp>
      <p:pic>
        <p:nvPicPr>
          <p:cNvPr id="83970" name="Picture 2" descr="http://j-flash.ru/assets/images/articles/163/usb-flash-podarok-i-suveni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399" y="1352550"/>
            <a:ext cx="3471619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Контрольные цифры приема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62200" y="1200151"/>
            <a:ext cx="6324600" cy="3394472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125 бюджетных мест </a:t>
            </a:r>
            <a:r>
              <a:rPr lang="ru-RU" dirty="0" smtClean="0"/>
              <a:t>– </a:t>
            </a:r>
            <a:r>
              <a:rPr lang="ru-RU" dirty="0" err="1" smtClean="0"/>
              <a:t>Селенгинск</a:t>
            </a:r>
            <a:endParaRPr lang="ru-RU" dirty="0" smtClean="0"/>
          </a:p>
          <a:p>
            <a:r>
              <a:rPr lang="ru-RU" b="1" dirty="0" smtClean="0">
                <a:solidFill>
                  <a:srgbClr val="C00000"/>
                </a:solidFill>
              </a:rPr>
              <a:t>50 бюджетных мест + 24 для лиц с ОВЗ </a:t>
            </a:r>
            <a:r>
              <a:rPr lang="ru-RU" dirty="0" smtClean="0"/>
              <a:t>- </a:t>
            </a:r>
            <a:r>
              <a:rPr lang="ru-RU" dirty="0" err="1" smtClean="0"/>
              <a:t>каменск</a:t>
            </a:r>
            <a:endParaRPr lang="ru-RU" dirty="0"/>
          </a:p>
        </p:txBody>
      </p:sp>
      <p:pic>
        <p:nvPicPr>
          <p:cNvPr id="87042" name="Picture 2" descr="http://ozmed.narod.ru/abitur13_1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0800" y="3257550"/>
            <a:ext cx="2286000" cy="152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Работа приемной комиссии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62200" y="1200151"/>
            <a:ext cx="6324600" cy="3394472"/>
          </a:xfrm>
        </p:spPr>
        <p:txBody>
          <a:bodyPr/>
          <a:lstStyle/>
          <a:p>
            <a:r>
              <a:rPr lang="ru-RU" dirty="0" smtClean="0"/>
              <a:t>План набора: </a:t>
            </a:r>
          </a:p>
          <a:p>
            <a:pPr>
              <a:buNone/>
            </a:pPr>
            <a:r>
              <a:rPr lang="ru-RU" dirty="0" smtClean="0"/>
              <a:t>125  чел – </a:t>
            </a:r>
            <a:r>
              <a:rPr lang="ru-RU" dirty="0" err="1" smtClean="0"/>
              <a:t>Селенгинск</a:t>
            </a:r>
            <a:r>
              <a:rPr lang="ru-RU" dirty="0" smtClean="0"/>
              <a:t>, 74 чел – Каменск</a:t>
            </a:r>
          </a:p>
          <a:p>
            <a:r>
              <a:rPr lang="ru-RU" dirty="0" smtClean="0"/>
              <a:t>Фактически набрано:</a:t>
            </a:r>
          </a:p>
          <a:p>
            <a:pPr>
              <a:buNone/>
            </a:pPr>
            <a:r>
              <a:rPr lang="ru-RU" dirty="0" smtClean="0"/>
              <a:t> 110 чел  (</a:t>
            </a:r>
            <a:r>
              <a:rPr lang="ru-RU" dirty="0" err="1" smtClean="0"/>
              <a:t>Селенгинск</a:t>
            </a:r>
            <a:r>
              <a:rPr lang="ru-RU" dirty="0" smtClean="0"/>
              <a:t>), 47 чел (Каменск)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96000" y="4095750"/>
            <a:ext cx="2438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2" action="ppaction://hlinkfile"/>
              </a:rPr>
              <a:t>Приложение 24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Информация о  поступающих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62200" y="1200151"/>
            <a:ext cx="6477000" cy="3394472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Преимущественно из </a:t>
            </a:r>
            <a:r>
              <a:rPr lang="ru-RU" sz="2400" dirty="0" err="1" smtClean="0"/>
              <a:t>Кабанского</a:t>
            </a:r>
            <a:r>
              <a:rPr lang="ru-RU" sz="2400" dirty="0" smtClean="0"/>
              <a:t> района – 134  чел (более 80%), другие районы – 18 чел</a:t>
            </a:r>
          </a:p>
          <a:p>
            <a:r>
              <a:rPr lang="ru-RU" sz="2400" dirty="0" smtClean="0"/>
              <a:t>Средний балл – 3,27</a:t>
            </a:r>
          </a:p>
          <a:p>
            <a:r>
              <a:rPr lang="ru-RU" sz="2400" dirty="0" smtClean="0"/>
              <a:t>Нуждается в общежитии – 52 чел</a:t>
            </a:r>
          </a:p>
          <a:p>
            <a:r>
              <a:rPr lang="ru-RU" sz="2400" dirty="0" smtClean="0"/>
              <a:t>Детей сирот и детей, оставшихся без попечения родителей – 21 чел (11 </a:t>
            </a:r>
            <a:r>
              <a:rPr lang="ru-RU" sz="2400" dirty="0" err="1" smtClean="0"/>
              <a:t>Галтай</a:t>
            </a:r>
            <a:r>
              <a:rPr lang="ru-RU" sz="2400" dirty="0" smtClean="0"/>
              <a:t>)</a:t>
            </a:r>
          </a:p>
          <a:p>
            <a:r>
              <a:rPr lang="ru-RU" sz="2400" dirty="0" smtClean="0"/>
              <a:t>Из многодетных семей - 21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867400" y="4629150"/>
            <a:ext cx="2895600" cy="51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2" action="ppaction://hlinkfile"/>
              </a:rPr>
              <a:t>Приложение 25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0" y="1047751"/>
            <a:ext cx="9144000" cy="409342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ru-RU" sz="2000" b="1" u="sng" dirty="0" smtClean="0"/>
              <a:t>Цель:</a:t>
            </a:r>
            <a:r>
              <a:rPr lang="ru-RU" sz="2000" b="1" dirty="0" smtClean="0"/>
              <a:t> Совершенствование в детском саду «Лучики»</a:t>
            </a:r>
            <a:r>
              <a:rPr lang="ru-RU" sz="2000" dirty="0" smtClean="0"/>
              <a:t> </a:t>
            </a:r>
            <a:r>
              <a:rPr lang="ru-RU" sz="2000" b="1" dirty="0" smtClean="0"/>
              <a:t>психолого-педагогических условий,  обеспечивающих реализацию основной общеобразовательной программы дошкольного образования (в соответствии с ФГОС  ДО).</a:t>
            </a:r>
            <a:endParaRPr lang="ru-RU" sz="2000" dirty="0" smtClean="0"/>
          </a:p>
          <a:p>
            <a:pPr fontAlgn="base"/>
            <a:r>
              <a:rPr lang="ru-RU" sz="2000" b="1" u="sng" dirty="0" smtClean="0"/>
              <a:t>Задачи: </a:t>
            </a:r>
            <a:r>
              <a:rPr lang="ru-RU" sz="2000" b="1" dirty="0" smtClean="0"/>
              <a:t> </a:t>
            </a:r>
            <a:r>
              <a:rPr lang="ru-RU" sz="2000" dirty="0" smtClean="0"/>
              <a:t>  </a:t>
            </a:r>
          </a:p>
          <a:p>
            <a:pPr fontAlgn="base"/>
            <a:r>
              <a:rPr lang="ru-RU" sz="2000" dirty="0" smtClean="0"/>
              <a:t>1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Совершенствовать систему работы по речевому развитию детей дошкольного возраста, внедряя инновационные технологии, учитывая индивидуальные и возрастные особенности ребенка.     </a:t>
            </a:r>
          </a:p>
          <a:p>
            <a:pPr fontAlgn="base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Обогащать содержание работы по физическому развитию детей через поиск новых форм взаимодействия с социумом (семьей, общественными организациями).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 Оптимизировать предметно-развивающую среду детского сада, обеспечивающую развитие игровой деятельности воспитанников как ведущей для дошкольного возраста с учётом ФГОС ДО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9144000" cy="101797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ОСНОВНЫЕ НАПРАВЛЕНИЯ ДЕЯТЕЛЬНОСТИ,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 И ЗАДАЧИ РАБОТЫ ДЕТСКОГО САДА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2015-2016 учебный год</a:t>
            </a:r>
            <a:endParaRPr lang="ru-RU" sz="2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Педагогические советы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666751"/>
          <a:ext cx="9144000" cy="4375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218"/>
                <a:gridCol w="6483620"/>
                <a:gridCol w="1868162"/>
              </a:tblGrid>
              <a:tr h="5575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Тема педагогического совета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 проведения</a:t>
                      </a:r>
                    </a:p>
                  </a:txBody>
                  <a:tcPr marL="68580" marR="68580" marT="0" marB="0"/>
                </a:tc>
              </a:tr>
              <a:tr h="6309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Педсовет № 1 Тема: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«Новый учебный год в детском саду» 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30.09.2015г</a:t>
                      </a: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</a:tr>
              <a:tr h="9787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Педсовет № 2  Тема: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«Речевое развитие дошкольников: проблемы, пути решения»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29.01.2016.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2618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Педсовет № 3 Тема: «Формирование </a:t>
                      </a:r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социально-коммуникативной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    компетентности у детей дошкольного возраста»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31.03.2016г</a:t>
                      </a: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</a:tr>
              <a:tr h="9464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ru-RU" sz="15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Педсовет № 4  Тема: «Итоги работы за учебный год и перспективы на будущее»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31.05.2016г.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развитие работников 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/>
          </p:cNvGraphicFramePr>
          <p:nvPr/>
        </p:nvGraphicFramePr>
        <p:xfrm>
          <a:off x="1" y="535767"/>
          <a:ext cx="9144000" cy="4607733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3233854"/>
                <a:gridCol w="2862144"/>
                <a:gridCol w="1778001"/>
                <a:gridCol w="1270001"/>
              </a:tblGrid>
              <a:tr h="475694"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2015-2016гг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29619">
                <a:tc>
                  <a:txBody>
                    <a:bodyPr/>
                    <a:lstStyle/>
                    <a:p>
                      <a:pPr algn="l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Квалификационная</a:t>
                      </a:r>
                      <a:r>
                        <a:rPr lang="ru-RU" sz="15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категория</a:t>
                      </a:r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Высшая категория</a:t>
                      </a:r>
                    </a:p>
                    <a:p>
                      <a:pPr algn="l"/>
                      <a:endParaRPr lang="ru-RU" sz="15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1кв. категория</a:t>
                      </a:r>
                    </a:p>
                    <a:p>
                      <a:pPr algn="l"/>
                      <a:endParaRPr lang="ru-RU" sz="15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Соответствие занимаемой должности</a:t>
                      </a:r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5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человека</a:t>
                      </a:r>
                    </a:p>
                    <a:p>
                      <a:pPr algn="l"/>
                      <a:endParaRPr lang="ru-RU" sz="1500" baseline="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5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человек </a:t>
                      </a:r>
                    </a:p>
                    <a:p>
                      <a:pPr algn="l"/>
                      <a:endParaRPr lang="ru-RU" sz="15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человека </a:t>
                      </a:r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baseline="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29%</a:t>
                      </a:r>
                      <a:endParaRPr lang="ru-RU" sz="15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endParaRPr lang="ru-RU" sz="15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14%</a:t>
                      </a:r>
                    </a:p>
                    <a:p>
                      <a:pPr algn="l"/>
                      <a:endParaRPr lang="ru-RU" sz="15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57%</a:t>
                      </a:r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/>
                </a:tc>
              </a:tr>
              <a:tr h="623768">
                <a:tc>
                  <a:txBody>
                    <a:bodyPr/>
                    <a:lstStyle/>
                    <a:p>
                      <a:pPr algn="l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Курсы повышения квалификации</a:t>
                      </a:r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человека</a:t>
                      </a:r>
                    </a:p>
                  </a:txBody>
                  <a:tcPr marT="34290" marB="3429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37974">
                <a:tc>
                  <a:txBody>
                    <a:bodyPr/>
                    <a:lstStyle/>
                    <a:p>
                      <a:pPr algn="l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Профессиональная гигиеническая подготовка</a:t>
                      </a:r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/>
                </a:tc>
                <a:tc gridSpan="3">
                  <a:txBody>
                    <a:bodyPr/>
                    <a:lstStyle/>
                    <a:p>
                      <a:pPr algn="ctr"/>
                      <a:endParaRPr lang="ru-RU" sz="15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человек</a:t>
                      </a:r>
                    </a:p>
                  </a:txBody>
                  <a:tcPr marT="34290" marB="3429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40678">
                <a:tc>
                  <a:txBody>
                    <a:bodyPr/>
                    <a:lstStyle/>
                    <a:p>
                      <a:pPr algn="l"/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Прохождение аттестации</a:t>
                      </a:r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человек </a:t>
                      </a:r>
                      <a:endParaRPr lang="ru-RU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0" y="0"/>
            <a:ext cx="9144000" cy="2185214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Аналитическая справка заболеваемости детей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2015-2016 учебный год</a:t>
            </a:r>
          </a:p>
          <a:p>
            <a:pPr algn="ctr"/>
            <a:r>
              <a:rPr lang="ru-RU" sz="2400" b="1" dirty="0" smtClean="0">
                <a:solidFill>
                  <a:srgbClr val="FFC000"/>
                </a:solidFill>
              </a:rPr>
              <a:t>Анализ заболеваемости и посещаемости детей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0" y="1414568"/>
          <a:ext cx="9143999" cy="3728931"/>
        </p:xfrm>
        <a:graphic>
          <a:graphicData uri="http://schemas.openxmlformats.org/drawingml/2006/table">
            <a:tbl>
              <a:tblPr/>
              <a:tblGrid>
                <a:gridCol w="3788972"/>
                <a:gridCol w="921641"/>
                <a:gridCol w="819236"/>
                <a:gridCol w="921641"/>
                <a:gridCol w="951629"/>
                <a:gridCol w="918397"/>
                <a:gridCol w="822483"/>
              </a:tblGrid>
              <a:tr h="476684">
                <a:tc>
                  <a:txBody>
                    <a:bodyPr/>
                    <a:lstStyle/>
                    <a:p>
                      <a:pPr marL="29146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5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Показатели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500" b="1" dirty="0">
                          <a:latin typeface="Times New Roman"/>
                          <a:ea typeface="Calibri"/>
                          <a:cs typeface="Times New Roman"/>
                        </a:rPr>
                        <a:t>Общее количество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500" b="1" dirty="0">
                          <a:latin typeface="Times New Roman"/>
                          <a:ea typeface="Calibri"/>
                          <a:cs typeface="Times New Roman"/>
                        </a:rPr>
                        <a:t>«Капельки»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500" b="1" dirty="0">
                          <a:latin typeface="Times New Roman"/>
                          <a:ea typeface="Calibri"/>
                          <a:cs typeface="Times New Roman"/>
                        </a:rPr>
                        <a:t>«Радуга»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3232">
                <a:tc>
                  <a:txBody>
                    <a:bodyPr/>
                    <a:lstStyle/>
                    <a:p>
                      <a:endParaRPr lang="ru-RU" sz="900" b="1" dirty="0">
                        <a:latin typeface="Calibri"/>
                        <a:cs typeface="Times New Roman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14-15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15-16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14-15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15-16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14-15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14-15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79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Среднесписочный состав 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5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40</a:t>
                      </a:r>
                      <a:endParaRPr lang="ru-RU" sz="15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5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40</a:t>
                      </a:r>
                      <a:endParaRPr lang="ru-RU" sz="15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5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</a:t>
                      </a:r>
                      <a:endParaRPr lang="ru-RU" sz="15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5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</a:t>
                      </a:r>
                      <a:endParaRPr lang="ru-RU" sz="15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12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Число пропусков детодней по болезни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5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523</a:t>
                      </a:r>
                      <a:endParaRPr lang="ru-RU" sz="15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291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5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260</a:t>
                      </a:r>
                      <a:endParaRPr lang="ru-RU" sz="15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5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263</a:t>
                      </a:r>
                      <a:endParaRPr lang="ru-RU" sz="15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140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449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875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Среднее число пропусков на одного ребёнка 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5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ru-RU" sz="15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5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</a:t>
                      </a:r>
                      <a:endParaRPr lang="ru-RU" sz="15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5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</a:t>
                      </a:r>
                      <a:endParaRPr lang="ru-RU" sz="15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208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875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Средняя продолжительность одного заболевания 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5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  <a:endParaRPr lang="ru-RU" sz="15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7,6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5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  <a:endParaRPr lang="ru-RU" sz="15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5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  <a:endParaRPr lang="ru-RU" sz="15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12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8750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Количество случаев заболевания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5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52</a:t>
                      </a:r>
                      <a:endParaRPr lang="ru-RU" sz="15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5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</a:t>
                      </a:r>
                      <a:endParaRPr lang="ru-RU" sz="15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5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</a:t>
                      </a:r>
                      <a:endParaRPr lang="ru-RU" sz="15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208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8750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Среднее количество случаев на одного ребёнка 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5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1,3</a:t>
                      </a:r>
                      <a:endParaRPr lang="ru-RU" sz="15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0,95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5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1,2</a:t>
                      </a:r>
                      <a:endParaRPr lang="ru-RU" sz="15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5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1,3</a:t>
                      </a:r>
                      <a:endParaRPr lang="ru-RU" sz="15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208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8750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Количество часто и длительно болеющих детей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5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5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5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5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5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ru-RU" sz="15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392" marR="48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0" y="0"/>
            <a:ext cx="9144000" cy="2062103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Аналитическая справка заболеваемости детей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2015-2016 учебный год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400" b="1" dirty="0" smtClean="0">
                <a:solidFill>
                  <a:srgbClr val="FFC000"/>
                </a:solidFill>
              </a:rPr>
              <a:t>Число случаев заболевания детей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" y="1200151"/>
          <a:ext cx="9143998" cy="3943350"/>
        </p:xfrm>
        <a:graphic>
          <a:graphicData uri="http://schemas.openxmlformats.org/drawingml/2006/table">
            <a:tbl>
              <a:tblPr/>
              <a:tblGrid>
                <a:gridCol w="5036950"/>
                <a:gridCol w="2092270"/>
                <a:gridCol w="2014778"/>
              </a:tblGrid>
              <a:tr h="402345">
                <a:tc>
                  <a:txBody>
                    <a:bodyPr/>
                    <a:lstStyle/>
                    <a:p>
                      <a:pPr marL="54038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Наименование показателей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зарегистрировано случаев заболевания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555">
                <a:tc>
                  <a:txBody>
                    <a:bodyPr/>
                    <a:lstStyle/>
                    <a:p>
                      <a:endParaRPr lang="ru-RU" sz="105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2014-2015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05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2015-2016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61555"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1765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Всего</a:t>
                      </a:r>
                      <a:endParaRPr lang="ru-RU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52</a:t>
                      </a:r>
                      <a:endParaRPr lang="ru-RU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61555"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1765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том числе:                   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endParaRPr lang="ru-RU" sz="105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endParaRPr lang="ru-RU" sz="105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61555"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1765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бактериальная дизентерия          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2479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endParaRPr lang="ru-RU" sz="105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2479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endParaRPr lang="ru-RU" sz="105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61555"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1765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энтериты, колиты и </a:t>
                      </a:r>
                      <a:r>
                        <a:rPr lang="ru-RU" sz="1050" u="sng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гастроэнтериты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endParaRPr lang="ru-RU" sz="105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endParaRPr lang="ru-RU" sz="105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61555"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1765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скарлатина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endParaRPr lang="ru-RU" sz="105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endParaRPr lang="ru-RU" sz="105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61555"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1765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ангина (острый тонзиллит)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endParaRPr lang="ru-RU" sz="105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02345"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1765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грипп и острые инфекции верхних дыхательных путей                   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61555"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1765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пневмонии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endParaRPr lang="ru-RU" sz="105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endParaRPr lang="ru-RU" sz="105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61555"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1765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несчастные случаи, отравления, травмы   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endParaRPr lang="ru-RU" sz="105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endParaRPr lang="ru-RU" sz="105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61555"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1765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другие заболевания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(в.оспа)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61555"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1765" algn="l"/>
                        </a:tabLst>
                      </a:pP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Инфекционные заболевания.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endParaRPr lang="ru-RU" sz="105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61555"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1765" algn="l"/>
                        </a:tabLst>
                      </a:pP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Соматические заболевания.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600" y="133350"/>
            <a:ext cx="7772400" cy="49769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Учебная деятельность 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2"/>
          <p:cNvSpPr>
            <a:spLocks noGrp="1"/>
          </p:cNvSpPr>
          <p:nvPr>
            <p:ph type="subTitle" idx="1"/>
          </p:nvPr>
        </p:nvSpPr>
        <p:spPr>
          <a:xfrm>
            <a:off x="2362200" y="666750"/>
            <a:ext cx="6629400" cy="4155297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Количество студентов – 373  чел</a:t>
            </a:r>
          </a:p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Успеваемость – 91%</a:t>
            </a:r>
          </a:p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Качество – 37,4%</a:t>
            </a:r>
          </a:p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Отличников – 28 чел</a:t>
            </a:r>
          </a:p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Хорошистов- 112 чел</a:t>
            </a:r>
          </a:p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Н/а и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/у  – 34 чел </a:t>
            </a:r>
          </a:p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Пропусков учебных занятий – 6586 часов, на 1 студента – 18,3 час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</a:t>
            </a:r>
          </a:p>
          <a:p>
            <a:endParaRPr lang="ru-RU" b="1" dirty="0" smtClean="0"/>
          </a:p>
          <a:p>
            <a:endParaRPr lang="ru-RU" b="1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4705350"/>
            <a:ext cx="2971800" cy="4381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2" action="ppaction://hlinkfile"/>
              </a:rPr>
              <a:t>Приложение 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Мониторинг уровня сформированности социально-нормативных возрастных характеристик возможных достижений  детей группы «Радуга» 2015-2016 учебный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0" y="964394"/>
          <a:ext cx="9144000" cy="4179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текст обрез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88" y="0"/>
            <a:ext cx="9133412" cy="348258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3428992" y="642924"/>
            <a:ext cx="3643338" cy="7694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ДЕТСКИЙ САД</a:t>
            </a:r>
            <a:endParaRPr lang="ru-RU" sz="4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3486150"/>
            <a:ext cx="9144000" cy="7694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НАШИ СЛАВНЫЕ ДЕЛА</a:t>
            </a:r>
            <a:endParaRPr lang="ru-RU" sz="4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Елена\Desktop\SAM_66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9" y="2571750"/>
            <a:ext cx="4572001" cy="2571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D:\Новая папка\фото\фото ПДД\SAM_66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14876" cy="2611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D:\Новая папка\фото\фото ПДД\SAM_66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18171"/>
            <a:ext cx="4667250" cy="2625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D:\Новая папка\фото\фото ПДД\SAM_66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7252" y="1"/>
            <a:ext cx="4476748" cy="2518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28596" y="160718"/>
            <a:ext cx="178595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СЕНТЯБРЬ </a:t>
            </a:r>
            <a:endParaRPr lang="ru-RU" b="1" dirty="0"/>
          </a:p>
        </p:txBody>
      </p:sp>
      <p:pic>
        <p:nvPicPr>
          <p:cNvPr id="9" name="Рисунок 8" descr="http://www.detsad88prim.spb.ru/images/sad/pdd/72039451_j291158_1295616903.gif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0"/>
            <a:ext cx="1357322" cy="150018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714612" y="2357436"/>
            <a:ext cx="48577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ОТКРЫТИЕ АВТОГОРОДКА</a:t>
            </a:r>
            <a:endParaRPr lang="ru-RU" b="1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Новая папка\фото\Дети лето\SAM_49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43042" y="160718"/>
            <a:ext cx="178595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ОКТЯБРЬ 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857752" y="4661312"/>
            <a:ext cx="2928958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ПРАЗНИК ОСЕНИ В САДУ… </a:t>
            </a:r>
            <a:endParaRPr lang="ru-RU" b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Елена\Desktop\Фото-02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8197" y="0"/>
            <a:ext cx="4525803" cy="2625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C:\Users\Елена\Desktop\Фото-02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57752" cy="2625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C:\Users\Елена\Desktop\Фото-02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71751"/>
            <a:ext cx="4857751" cy="2571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C:\Users\Елена\Desktop\Фото-02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3" y="2518171"/>
            <a:ext cx="4286247" cy="2625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500166" y="2411014"/>
            <a:ext cx="6357982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Выставка поделок из природного материала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28596" y="160718"/>
            <a:ext cx="178595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ОКТЯБРЬ </a:t>
            </a:r>
            <a:endParaRPr lang="ru-RU" b="1" dirty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Елена\Desktop\оооо 0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391150" cy="5143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7158" y="160718"/>
            <a:ext cx="142879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НОЯБРЬ 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95800" y="4324350"/>
            <a:ext cx="4411825" cy="707886"/>
          </a:xfrm>
          <a:prstGeom prst="rect">
            <a:avLst/>
          </a:prstGeom>
          <a:solidFill>
            <a:srgbClr val="00B0F0"/>
          </a:solidFill>
          <a:ln>
            <a:solidFill>
              <a:schemeClr val="accent2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ФОТОВЫСТАВКА КО ДНЮ МАТЕРИ </a:t>
            </a:r>
          </a:p>
          <a:p>
            <a:pPr algn="ctr"/>
            <a:r>
              <a:rPr lang="ru-RU" sz="20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«Мамины помощники»</a:t>
            </a:r>
            <a:endParaRPr lang="ru-RU" sz="20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юю 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4571999" cy="2571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юю 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0"/>
            <a:ext cx="4786314" cy="2625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юю 0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611933"/>
            <a:ext cx="4500562" cy="25315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юю 0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7686" y="2451199"/>
            <a:ext cx="4786314" cy="2692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714480" y="2357436"/>
            <a:ext cx="5500726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Конкурс  «Украшения для Елочки»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58" y="160718"/>
            <a:ext cx="142879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ДЕКАБРЬ </a:t>
            </a:r>
            <a:endParaRPr lang="ru-RU" b="1" dirty="0"/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Новая папка\фото\новогодний праздник в детсаду 25.12.14 г. группа Радуга\новогодний праздник в детсаду 25.12.14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7158" y="160718"/>
            <a:ext cx="142879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ДЕКАБРЬ 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143240" y="214296"/>
            <a:ext cx="5500726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Конкурс  «Украшения для Елочки»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овый год утренник в детсаду 26.12.13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76749" cy="2518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новый год утренник в детсаду 26.12.13 0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464593"/>
            <a:ext cx="4476781" cy="2678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новый год утренник в детсаду 26.12.13 0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76752" y="2464594"/>
            <a:ext cx="4667249" cy="26789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Елена\Desktop\ёлка в детсаду 2015 г. 0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0"/>
            <a:ext cx="4714876" cy="2518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071670" y="2357436"/>
            <a:ext cx="5214974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В ГОСТИ ЕЛКА К НАМ ПРИШЛА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7158" y="160718"/>
            <a:ext cx="142879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ДЕКАБРЬ </a:t>
            </a:r>
            <a:endParaRPr lang="ru-RU" b="1" dirty="0"/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Новая папка\фото\калядуют\222 1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1673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57818" y="428610"/>
            <a:ext cx="3500462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РОЖДЕСТВЕНСКИЕ КОЛЯДКИ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720" y="321453"/>
            <a:ext cx="142879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ЯНВАРЬ</a:t>
            </a:r>
            <a:endParaRPr lang="ru-RU" b="1" dirty="0"/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62200" y="214296"/>
            <a:ext cx="6553200" cy="4661330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ru-RU" dirty="0" smtClean="0"/>
              <a:t>      </a:t>
            </a:r>
            <a:r>
              <a:rPr lang="ru-RU" b="1" dirty="0" smtClean="0">
                <a:solidFill>
                  <a:srgbClr val="C00000"/>
                </a:solidFill>
              </a:rPr>
              <a:t> </a:t>
            </a:r>
            <a:r>
              <a:rPr lang="ru-RU" sz="3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  Причинами низкой  успеваемости некоторых студентов, по мнению преподавателей, являются:</a:t>
            </a:r>
          </a:p>
          <a:p>
            <a:pPr>
              <a:buNone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-  неумение студентов логически мыслить, самостоятельно делать выводы;</a:t>
            </a:r>
          </a:p>
          <a:p>
            <a:pPr>
              <a:buNone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- низкий уровень культуры устной и письменной речи;</a:t>
            </a:r>
          </a:p>
          <a:p>
            <a:pPr>
              <a:buNone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- слабая базовая подготовка по школьной программе;</a:t>
            </a:r>
          </a:p>
          <a:p>
            <a:pPr>
              <a:buFontTx/>
              <a:buChar char="-"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отсутствие привычки к систематическому труду, выполнению домашнего задания, особенно письменного;</a:t>
            </a:r>
          </a:p>
          <a:p>
            <a:pPr>
              <a:buNone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несформированность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потребности в образовании у некоторой части студентов.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Елена\Desktop\SAM_66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59402" y="-5411447"/>
            <a:ext cx="27389022" cy="14338775"/>
          </a:xfrm>
          <a:prstGeom prst="rect">
            <a:avLst/>
          </a:prstGeom>
          <a:noFill/>
        </p:spPr>
      </p:pic>
      <p:pic>
        <p:nvPicPr>
          <p:cNvPr id="7173" name="Picture 5" descr="C:\Users\Елена\Desktop\P22683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072066" y="482188"/>
            <a:ext cx="3643338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САГААЛГАН</a:t>
            </a: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57158" y="214296"/>
            <a:ext cx="142879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ФЕВРАЛЬ </a:t>
            </a:r>
            <a:endParaRPr lang="ru-RU" b="1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Новая папка\фото\8 марта 16\DSCF67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0"/>
            <a:ext cx="4572000" cy="2571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7" name="Picture 3" descr="D:\Новая папка\фото\8 марта 16\DSCF67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71750"/>
            <a:ext cx="4572000" cy="2571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8" name="Picture 4" descr="D:\Новая папка\фото\8 марта 16\DSCF67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72000" cy="2571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9" name="Picture 5" descr="D:\Новая папка\фото\8 марта 16\DSCF67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571750"/>
            <a:ext cx="4572000" cy="2571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57158" y="214296"/>
            <a:ext cx="142879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МАРТ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286116" y="2464593"/>
            <a:ext cx="285752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МАМИН ДЕНЬ 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Новая папка\фото\пасха, ангелы\SAM_57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7158" y="214296"/>
            <a:ext cx="142879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Апрель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286380" y="4607733"/>
            <a:ext cx="250036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НАШИ АНГЕЛОЧКИ</a:t>
            </a:r>
            <a:endParaRPr lang="ru-RU" b="1" dirty="0"/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Новая папка\фото\пасха, ангелы\SAM_58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1" y="1"/>
            <a:ext cx="4571999" cy="2571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3" name="Picture 3" descr="D:\Новая папка\фото\пасха, ангелы\SAM_58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571750"/>
            <a:ext cx="4572001" cy="2571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4" name="Picture 4" descr="D:\Новая папка\фото\пасха, ангелы\SAM_58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72000" cy="2571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5" name="Picture 5" descr="D:\Новая папка\фото\пасха, ангелы\SAM_58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531566"/>
            <a:ext cx="4643438" cy="2611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57158" y="214296"/>
            <a:ext cx="142879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Апрель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428728" y="2411015"/>
            <a:ext cx="5857916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СМОТР – КОНКУРС  «ДОРОГО ЯИЧКО КО ВЕЛИКОДНЮ»</a:t>
            </a:r>
            <a:endParaRPr lang="ru-RU" b="1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Елена\Desktop\SAM_71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7158" y="214296"/>
            <a:ext cx="142879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Апрель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286248" y="214296"/>
            <a:ext cx="464347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 ДНЁМ РОЖДЕНИЯ, ЛЮБИМЫЕ «ЛУЧИКИ»!</a:t>
            </a:r>
            <a:endParaRPr lang="ru-RU" b="1" dirty="0"/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Новая папка\фото\ноговицын\визит главы Бурятии 2 0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0034" y="267875"/>
            <a:ext cx="142879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МАЙ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643571" y="4661312"/>
            <a:ext cx="3107521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ВСТРЕЧАЕМ  ГОСТЕЙ </a:t>
            </a:r>
            <a:endParaRPr lang="ru-RU" sz="2400" b="1" dirty="0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Елена\Desktop\визит главы Бурятии 2 0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25690"/>
            <a:ext cx="9144000" cy="516919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715009" y="4554155"/>
            <a:ext cx="3107521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ВСТРЕЧАЕМ  ГОСТЕЙ 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00298" y="428610"/>
            <a:ext cx="142879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МАЙ</a:t>
            </a:r>
            <a:endParaRPr lang="ru-RU" b="1" dirty="0"/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Елена\Desktop\визит главы Бурятии 2 0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28662" y="267875"/>
            <a:ext cx="142879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МАЙ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715009" y="4554155"/>
            <a:ext cx="3107521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ВСТРЕЧАЕМ  ГОСТЕЙ </a:t>
            </a:r>
            <a:endParaRPr lang="ru-RU" sz="2400" b="1" dirty="0"/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09090909090 1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0"/>
            <a:ext cx="4643438" cy="25315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Елена\Desktop\09090909090 1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464593"/>
            <a:ext cx="4762501" cy="2678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143504" y="160719"/>
            <a:ext cx="3500462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ПРАЗДНИК ЛЕТА</a:t>
            </a:r>
            <a:endParaRPr lang="ru-RU" sz="2400" b="1" dirty="0"/>
          </a:p>
        </p:txBody>
      </p:sp>
      <p:pic>
        <p:nvPicPr>
          <p:cNvPr id="9218" name="Picture 2" descr="D:\Новая папка\фото\ДЕТСАД день защиты детей 1.06.15\09090909090 1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6750" y="2518171"/>
            <a:ext cx="4667251" cy="2625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9" name="Picture 3" descr="D:\Новая папка\фото\ДЕТСАД день защиты детей 1.06.15\09090909090 1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451046" cy="2464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928662" y="267875"/>
            <a:ext cx="142879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ИЮНЬ</a:t>
            </a:r>
            <a:endParaRPr lang="ru-RU" b="1" dirty="0"/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50783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 </a:t>
            </a:r>
            <a:r>
              <a:rPr lang="ru-RU" sz="3600" b="1" dirty="0" smtClean="0">
                <a:solidFill>
                  <a:srgbClr val="0070C0"/>
                </a:solidFill>
              </a:rPr>
              <a:t>Вывод: </a:t>
            </a:r>
            <a:r>
              <a:rPr lang="ru-RU" sz="3600" b="1" dirty="0" smtClean="0"/>
              <a:t>по данным мониторинга интегративных качеств детей младшего и среднего дошкольного возраста, согласно  общеобразовательной программы дошкольного образования  - все полученные результаты указывают на положительную динамику результатов образовательного процесса к концу учебного года.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Каменский филиал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38400" y="1200150"/>
            <a:ext cx="6477000" cy="3733799"/>
          </a:xfrm>
        </p:spPr>
        <p:txBody>
          <a:bodyPr/>
          <a:lstStyle/>
          <a:p>
            <a:r>
              <a:rPr lang="ru-RU" dirty="0" smtClean="0"/>
              <a:t>Успеваемость – 92%</a:t>
            </a:r>
          </a:p>
          <a:p>
            <a:r>
              <a:rPr lang="ru-RU" dirty="0" smtClean="0"/>
              <a:t>Качество – 31%</a:t>
            </a:r>
          </a:p>
          <a:p>
            <a:r>
              <a:rPr lang="ru-RU" dirty="0" smtClean="0"/>
              <a:t>Количество пропущенных часов на 1 человека - 28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19800" y="4476750"/>
            <a:ext cx="2743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2" action="ppaction://hlinkfile"/>
              </a:rPr>
              <a:t>Приложение 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4600" y="205979"/>
            <a:ext cx="6172200" cy="85725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Работа юридического отдела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62200" y="1200151"/>
            <a:ext cx="6324600" cy="33944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1138" name="Picture 2" descr="http://www.hubofarticles.com/wp-content/uploads/2014/04/4998174_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1200150"/>
            <a:ext cx="3886200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Финансово-хозяйственная деятельность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9810" name="Picture 2" descr="http://www.232spb.ru/userfiles/image/canstockphotoacctg-1024x8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17315"/>
            <a:ext cx="5158990" cy="412618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867400" y="3867150"/>
            <a:ext cx="28956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3" action="ppaction://hlinkfile"/>
              </a:rPr>
              <a:t>Приложение 30,31, 32, 33,34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9800" y="205979"/>
            <a:ext cx="6477000" cy="85725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Кадровая политика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38400" y="1200151"/>
            <a:ext cx="6248400" cy="3394472"/>
          </a:xfrm>
        </p:spPr>
        <p:txBody>
          <a:bodyPr/>
          <a:lstStyle/>
          <a:p>
            <a:r>
              <a:rPr lang="ru-RU" dirty="0" smtClean="0"/>
              <a:t>В техникуме работает 109 человек</a:t>
            </a:r>
          </a:p>
          <a:p>
            <a:r>
              <a:rPr lang="ru-RU" dirty="0" smtClean="0"/>
              <a:t>За год принято на работу – 9 чел</a:t>
            </a:r>
          </a:p>
          <a:p>
            <a:r>
              <a:rPr lang="ru-RU" dirty="0" smtClean="0"/>
              <a:t>Уволились – 11 чел</a:t>
            </a:r>
          </a:p>
          <a:p>
            <a:r>
              <a:rPr lang="ru-RU" dirty="0" smtClean="0"/>
              <a:t>Представлено 92 листа временной нетрудоспособности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Подготовка техникума к новому учебному году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0834" name="Picture 2" descr="http://www.cap.ru/UserFiles/news/201507/13/Original/kapre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0" y="1200150"/>
            <a:ext cx="5486400" cy="3943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Задачи на 2016-2017 учебный год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0" y="1200150"/>
            <a:ext cx="6705600" cy="3657599"/>
          </a:xfrm>
        </p:spPr>
        <p:txBody>
          <a:bodyPr>
            <a:normAutofit fontScale="32500" lnSpcReduction="20000"/>
          </a:bodyPr>
          <a:lstStyle/>
          <a:p>
            <a:pPr lvl="0"/>
            <a:r>
              <a:rPr lang="ru-RU" sz="4900" b="1" dirty="0" smtClean="0"/>
              <a:t>Принять участие в конкурсе по отбору </a:t>
            </a:r>
            <a:r>
              <a:rPr lang="ru-RU" sz="4900" b="1" dirty="0" err="1" smtClean="0"/>
              <a:t>бизнес-проектов</a:t>
            </a:r>
            <a:r>
              <a:rPr lang="ru-RU" sz="4900" b="1" dirty="0" smtClean="0"/>
              <a:t> по созданию технопарка на территории МО ГП «</a:t>
            </a:r>
            <a:r>
              <a:rPr lang="ru-RU" sz="4900" b="1" dirty="0" err="1" smtClean="0"/>
              <a:t>Селенгинское</a:t>
            </a:r>
            <a:r>
              <a:rPr lang="ru-RU" sz="4900" b="1" dirty="0" smtClean="0"/>
              <a:t>» в рамках реализации Программы «Развитие моногородов России» с целью получения права на подготовку квалифицированных кадров для вновь строящихся  производств. </a:t>
            </a:r>
          </a:p>
          <a:p>
            <a:pPr lvl="0"/>
            <a:endParaRPr lang="ru-RU" sz="4900" b="1" dirty="0" smtClean="0"/>
          </a:p>
          <a:p>
            <a:pPr lvl="0"/>
            <a:r>
              <a:rPr lang="ru-RU" sz="4900" b="1" dirty="0" smtClean="0"/>
              <a:t>Направить имеющиеся финансовые средства на выполнение мероприятий по энергосбережению и </a:t>
            </a:r>
            <a:r>
              <a:rPr lang="ru-RU" sz="4900" b="1" dirty="0" err="1" smtClean="0"/>
              <a:t>теплосбережению</a:t>
            </a:r>
            <a:r>
              <a:rPr lang="ru-RU" sz="4900" b="1" dirty="0" smtClean="0"/>
              <a:t> (заменить окна и систему отопления в учебных кабинетах головного техникума).</a:t>
            </a:r>
          </a:p>
          <a:p>
            <a:pPr lvl="0"/>
            <a:r>
              <a:rPr lang="ru-RU" sz="4900" b="1" dirty="0" smtClean="0"/>
              <a:t> </a:t>
            </a:r>
          </a:p>
          <a:p>
            <a:pPr lvl="0"/>
            <a:r>
              <a:rPr lang="ru-RU" sz="4900" b="1" dirty="0" smtClean="0"/>
              <a:t>Организовать взаимодействие  с профилактическими организациями (ОМВД, ПДН, КДН, УФСКН, отделом опеки и попечительства, отделом </a:t>
            </a:r>
            <a:r>
              <a:rPr lang="ru-RU" sz="4900" b="1" dirty="0" err="1" smtClean="0"/>
              <a:t>постинтернатного</a:t>
            </a:r>
            <a:r>
              <a:rPr lang="ru-RU" sz="4900" b="1" dirty="0" smtClean="0"/>
              <a:t> сопровождения) по предупреждению правонарушений студентами техникума с учетом современных требований. Срок – до 1.11.16 г. </a:t>
            </a:r>
          </a:p>
          <a:p>
            <a:pPr lvl="0"/>
            <a:endParaRPr lang="ru-RU" sz="40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Задачи на 2016-2017 учебный год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38400" y="1200151"/>
            <a:ext cx="6248400" cy="3394472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ru-RU" b="1" dirty="0" smtClean="0"/>
              <a:t>Разработать программу по подготовке квалифицированных кадров для  ОАО «</a:t>
            </a:r>
            <a:r>
              <a:rPr lang="ru-RU" b="1" dirty="0" err="1" smtClean="0"/>
              <a:t>Селенгинский</a:t>
            </a:r>
            <a:r>
              <a:rPr lang="ru-RU" b="1" dirty="0" smtClean="0"/>
              <a:t> ЦКК» на основе дуального обучения.  Срок – до 1.01.17 г.</a:t>
            </a:r>
          </a:p>
          <a:p>
            <a:pPr lvl="0"/>
            <a:endParaRPr lang="ru-RU" b="1" dirty="0" smtClean="0"/>
          </a:p>
          <a:p>
            <a:pPr lvl="0"/>
            <a:r>
              <a:rPr lang="ru-RU" b="1" dirty="0" smtClean="0"/>
              <a:t>Привести программы профессиональных модулей в соответствие с требованиями профессиональных стандартов. Срок – до 1.10.16 г.</a:t>
            </a:r>
          </a:p>
          <a:p>
            <a:pPr lvl="0"/>
            <a:endParaRPr lang="ru-RU" b="1" dirty="0" smtClean="0"/>
          </a:p>
          <a:p>
            <a:pPr lvl="0"/>
            <a:r>
              <a:rPr lang="ru-RU" b="1" dirty="0" smtClean="0"/>
              <a:t>Пройти процедуру аккредитации по специальности «Технология продукции общественного питания» и профессии «Мастер по обработке цифровой информации». Срок -  до 1.01. 2017 года.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http://ds-1.edusite.ru/images/6236247.jpg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816" y="0"/>
            <a:ext cx="6804184" cy="51352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2486</Words>
  <PresentationFormat>Экран (16:9)</PresentationFormat>
  <Paragraphs>627</Paragraphs>
  <Slides>96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96</vt:i4>
      </vt:variant>
    </vt:vector>
  </HeadingPairs>
  <TitlesOfParts>
    <vt:vector size="97" baseType="lpstr">
      <vt:lpstr>Office Theme</vt:lpstr>
      <vt:lpstr>Преподаватели работают на солнечных батареях.  Летом они перезаряжаются.</vt:lpstr>
      <vt:lpstr>Слайд 2</vt:lpstr>
      <vt:lpstr>Слайд 3</vt:lpstr>
      <vt:lpstr>О состоянии системы профессионального образования</vt:lpstr>
      <vt:lpstr>О выполнении решения пед. совета от 28 августа 2015 года</vt:lpstr>
      <vt:lpstr>Итоги учебной деятельности</vt:lpstr>
      <vt:lpstr>Учебная деятельность </vt:lpstr>
      <vt:lpstr>Слайд 8</vt:lpstr>
      <vt:lpstr>Каменский филиал</vt:lpstr>
      <vt:lpstr>Движение контингента</vt:lpstr>
      <vt:lpstr>Слайд 11</vt:lpstr>
      <vt:lpstr>Слайд 12</vt:lpstr>
      <vt:lpstr>Переходящий контингент                 Селенгинск </vt:lpstr>
      <vt:lpstr>Переходящий контингент                 Каменск</vt:lpstr>
      <vt:lpstr>Государственная итоговая аттестация по ППКРС (СВ, ПК)</vt:lpstr>
      <vt:lpstr>Государственная итоговая аттестация по ППССЗ</vt:lpstr>
      <vt:lpstr>Государственная итоговая аттестация</vt:lpstr>
      <vt:lpstr>ГИА на заочном отделении</vt:lpstr>
      <vt:lpstr>Слайд 19</vt:lpstr>
      <vt:lpstr>Нормоконтроль (замечания)</vt:lpstr>
      <vt:lpstr>Производственная практика </vt:lpstr>
      <vt:lpstr>Слайд 22</vt:lpstr>
      <vt:lpstr>Содействие трудоустройству выпускников</vt:lpstr>
      <vt:lpstr>Заочное отделение</vt:lpstr>
      <vt:lpstr>Цель воспитательной работы :  </vt:lpstr>
      <vt:lpstr>Задачи: </vt:lpstr>
      <vt:lpstr>Студенческая спартакиада</vt:lpstr>
      <vt:lpstr>Эрудит</vt:lpstr>
      <vt:lpstr>Новогодний студенческий корпоратив</vt:lpstr>
      <vt:lpstr>Новогодний студенческий корпоратив</vt:lpstr>
      <vt:lpstr>Квест-игра</vt:lpstr>
      <vt:lpstr>Литературная гостиная</vt:lpstr>
      <vt:lpstr>Форум активных и успешных</vt:lpstr>
      <vt:lpstr>Уровень воспитанности студентов</vt:lpstr>
      <vt:lpstr>Социально-педагогическая поддержка студентов</vt:lpstr>
      <vt:lpstr>Переходящий контингент на 2016-2017 </vt:lpstr>
      <vt:lpstr>На профилактическом учете  в ПДН  и  КДН и ЗП  администрации МО «Кабанский район» </vt:lpstr>
      <vt:lpstr>Переходящий контингент студентов на профилактическом учете </vt:lpstr>
      <vt:lpstr>Студенческое общежитие </vt:lpstr>
      <vt:lpstr>Работа библиотечно-информационного центра</vt:lpstr>
      <vt:lpstr>Работа библиотечно-информационного центра</vt:lpstr>
      <vt:lpstr>Методическое сопровождение образовательного процесса</vt:lpstr>
      <vt:lpstr>Педагогический коллектив</vt:lpstr>
      <vt:lpstr>Повышение квалификации за 2015-2016 учебный год</vt:lpstr>
      <vt:lpstr>Методические мероприятия</vt:lpstr>
      <vt:lpstr>Слайд 46</vt:lpstr>
      <vt:lpstr>Сотрудничество с СИБГТУ</vt:lpstr>
      <vt:lpstr>НПК «Наше время пришло…»</vt:lpstr>
      <vt:lpstr>Участие студентов  в республиканских мероприятиях</vt:lpstr>
      <vt:lpstr>Открытые уроки </vt:lpstr>
      <vt:lpstr>НИР педагогических работников</vt:lpstr>
      <vt:lpstr>Школа молодого преподавателя</vt:lpstr>
      <vt:lpstr>Сайт техникума</vt:lpstr>
      <vt:lpstr>Завершение программы ФЦПРО</vt:lpstr>
      <vt:lpstr>Работа общего отдела</vt:lpstr>
      <vt:lpstr>Работа архива</vt:lpstr>
      <vt:lpstr>Информационное радио</vt:lpstr>
      <vt:lpstr>Работа МФЦПК</vt:lpstr>
      <vt:lpstr>Работа приемной комиссии</vt:lpstr>
      <vt:lpstr>День открытых дверей (21.04.2016)</vt:lpstr>
      <vt:lpstr>Акция «Флэшка в подарок»</vt:lpstr>
      <vt:lpstr>Контрольные цифры приема</vt:lpstr>
      <vt:lpstr>Работа приемной комиссии</vt:lpstr>
      <vt:lpstr>Информация о  поступающих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Работа юридического отдела</vt:lpstr>
      <vt:lpstr>Финансово-хозяйственная деятельность</vt:lpstr>
      <vt:lpstr>Кадровая политика</vt:lpstr>
      <vt:lpstr>Подготовка техникума к новому учебному году</vt:lpstr>
      <vt:lpstr>Задачи на 2016-2017 учебный год</vt:lpstr>
      <vt:lpstr>Задачи на 2016-2017 учебный год</vt:lpstr>
      <vt:lpstr>Слайд 96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 использовании шаблона ссылка на Pedsovet.su обязательна</dc:title>
  <dc:creator>Катенок</dc:creator>
  <cp:lastModifiedBy>PC-Орлова Т В</cp:lastModifiedBy>
  <cp:revision>38</cp:revision>
  <dcterms:created xsi:type="dcterms:W3CDTF">2013-10-20T14:43:13Z</dcterms:created>
  <dcterms:modified xsi:type="dcterms:W3CDTF">2016-11-24T00:17:20Z</dcterms:modified>
</cp:coreProperties>
</file>