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</p:sldIdLst>
  <p:sldSz cx="9144000" cy="5143500" type="screen16x9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984CC"/>
    <a:srgbClr val="03136A"/>
    <a:srgbClr val="35759D"/>
    <a:srgbClr val="35B19D"/>
    <a:srgbClr val="FFFF00"/>
    <a:srgbClr val="B3D3EA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10" autoAdjust="0"/>
    <p:restoredTop sz="95596" autoAdjust="0"/>
  </p:normalViewPr>
  <p:slideViewPr>
    <p:cSldViewPr>
      <p:cViewPr>
        <p:scale>
          <a:sx n="71" d="100"/>
          <a:sy n="71" d="100"/>
        </p:scale>
        <p:origin x="-1476" y="-4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ru-RU"/>
          </a:p>
        </p:txBody>
      </p:sp>
      <p:sp>
        <p:nvSpPr>
          <p:cNvPr id="8192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A9B4037-0AC0-4C48-9FBF-767C514DB71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00893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6DCC6A-2A7F-4ED6-93E7-2AA3225AC761}" type="slidenum">
              <a:rPr lang="en-US" altLang="ru-RU"/>
              <a:pPr/>
              <a:t>1</a:t>
            </a:fld>
            <a:endParaRPr lang="en-US" altLang="ru-RU"/>
          </a:p>
        </p:txBody>
      </p:sp>
      <p:sp>
        <p:nvSpPr>
          <p:cNvPr id="10752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501A24-88EA-4195-BD0E-E92380767AE7}" type="slidenum">
              <a:rPr lang="en-US" altLang="ru-RU"/>
              <a:pPr/>
              <a:t>10</a:t>
            </a:fld>
            <a:endParaRPr lang="en-US" altLang="ru-RU"/>
          </a:p>
        </p:txBody>
      </p:sp>
      <p:sp>
        <p:nvSpPr>
          <p:cNvPr id="11059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501A24-88EA-4195-BD0E-E92380767AE7}" type="slidenum">
              <a:rPr lang="en-US" altLang="ru-RU"/>
              <a:pPr/>
              <a:t>11</a:t>
            </a:fld>
            <a:endParaRPr lang="en-US" altLang="ru-RU"/>
          </a:p>
        </p:txBody>
      </p:sp>
      <p:sp>
        <p:nvSpPr>
          <p:cNvPr id="11059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501A24-88EA-4195-BD0E-E92380767AE7}" type="slidenum">
              <a:rPr lang="en-US" altLang="ru-RU"/>
              <a:pPr/>
              <a:t>12</a:t>
            </a:fld>
            <a:endParaRPr lang="en-US" altLang="ru-RU"/>
          </a:p>
        </p:txBody>
      </p:sp>
      <p:sp>
        <p:nvSpPr>
          <p:cNvPr id="11059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501A24-88EA-4195-BD0E-E92380767AE7}" type="slidenum">
              <a:rPr lang="en-US" altLang="ru-RU"/>
              <a:pPr/>
              <a:t>13</a:t>
            </a:fld>
            <a:endParaRPr lang="en-US" altLang="ru-RU"/>
          </a:p>
        </p:txBody>
      </p:sp>
      <p:sp>
        <p:nvSpPr>
          <p:cNvPr id="11059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501A24-88EA-4195-BD0E-E92380767AE7}" type="slidenum">
              <a:rPr lang="en-US" altLang="ru-RU"/>
              <a:pPr/>
              <a:t>14</a:t>
            </a:fld>
            <a:endParaRPr lang="en-US" altLang="ru-RU"/>
          </a:p>
        </p:txBody>
      </p:sp>
      <p:sp>
        <p:nvSpPr>
          <p:cNvPr id="11059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501A24-88EA-4195-BD0E-E92380767AE7}" type="slidenum">
              <a:rPr lang="en-US" altLang="ru-RU"/>
              <a:pPr/>
              <a:t>15</a:t>
            </a:fld>
            <a:endParaRPr lang="en-US" altLang="ru-RU"/>
          </a:p>
        </p:txBody>
      </p:sp>
      <p:sp>
        <p:nvSpPr>
          <p:cNvPr id="11059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A04B1D-D976-4ECB-AB4E-7F4F6FEE0E9D}" type="slidenum">
              <a:rPr lang="en-US" altLang="ru-RU"/>
              <a:pPr/>
              <a:t>2</a:t>
            </a:fld>
            <a:endParaRPr lang="en-US" altLang="ru-RU"/>
          </a:p>
        </p:txBody>
      </p:sp>
      <p:sp>
        <p:nvSpPr>
          <p:cNvPr id="11264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501A24-88EA-4195-BD0E-E92380767AE7}" type="slidenum">
              <a:rPr lang="en-US" altLang="ru-RU"/>
              <a:pPr/>
              <a:t>3</a:t>
            </a:fld>
            <a:endParaRPr lang="en-US" altLang="ru-RU"/>
          </a:p>
        </p:txBody>
      </p:sp>
      <p:sp>
        <p:nvSpPr>
          <p:cNvPr id="11059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501A24-88EA-4195-BD0E-E92380767AE7}" type="slidenum">
              <a:rPr lang="en-US" altLang="ru-RU"/>
              <a:pPr/>
              <a:t>4</a:t>
            </a:fld>
            <a:endParaRPr lang="en-US" altLang="ru-RU"/>
          </a:p>
        </p:txBody>
      </p:sp>
      <p:sp>
        <p:nvSpPr>
          <p:cNvPr id="11059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501A24-88EA-4195-BD0E-E92380767AE7}" type="slidenum">
              <a:rPr lang="en-US" altLang="ru-RU"/>
              <a:pPr/>
              <a:t>5</a:t>
            </a:fld>
            <a:endParaRPr lang="en-US" altLang="ru-RU"/>
          </a:p>
        </p:txBody>
      </p:sp>
      <p:sp>
        <p:nvSpPr>
          <p:cNvPr id="11059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501A24-88EA-4195-BD0E-E92380767AE7}" type="slidenum">
              <a:rPr lang="en-US" altLang="ru-RU"/>
              <a:pPr/>
              <a:t>6</a:t>
            </a:fld>
            <a:endParaRPr lang="en-US" altLang="ru-RU"/>
          </a:p>
        </p:txBody>
      </p:sp>
      <p:sp>
        <p:nvSpPr>
          <p:cNvPr id="11059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501A24-88EA-4195-BD0E-E92380767AE7}" type="slidenum">
              <a:rPr lang="en-US" altLang="ru-RU"/>
              <a:pPr/>
              <a:t>7</a:t>
            </a:fld>
            <a:endParaRPr lang="en-US" altLang="ru-RU"/>
          </a:p>
        </p:txBody>
      </p:sp>
      <p:sp>
        <p:nvSpPr>
          <p:cNvPr id="11059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501A24-88EA-4195-BD0E-E92380767AE7}" type="slidenum">
              <a:rPr lang="en-US" altLang="ru-RU"/>
              <a:pPr/>
              <a:t>8</a:t>
            </a:fld>
            <a:endParaRPr lang="en-US" altLang="ru-RU"/>
          </a:p>
        </p:txBody>
      </p:sp>
      <p:sp>
        <p:nvSpPr>
          <p:cNvPr id="11059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501A24-88EA-4195-BD0E-E92380767AE7}" type="slidenum">
              <a:rPr lang="en-US" altLang="ru-RU"/>
              <a:pPr/>
              <a:t>9</a:t>
            </a:fld>
            <a:endParaRPr lang="en-US" altLang="ru-RU"/>
          </a:p>
        </p:txBody>
      </p:sp>
      <p:sp>
        <p:nvSpPr>
          <p:cNvPr id="11059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1371600"/>
            <a:ext cx="6019800" cy="528638"/>
          </a:xfrm>
          <a:effectLst>
            <a:outerShdw dist="17961" dir="2700000" algn="ctr" rotWithShape="0">
              <a:schemeClr val="bg1"/>
            </a:outerShdw>
          </a:effectLst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1885950"/>
            <a:ext cx="6019800" cy="514350"/>
          </a:xfrm>
          <a:effectLst>
            <a:outerShdw dist="17961" dir="2700000" algn="ctr" rotWithShape="0">
              <a:schemeClr val="bg1"/>
            </a:outerShdw>
          </a:effectLst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2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415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77000" y="1497807"/>
            <a:ext cx="1828800" cy="3474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90600" y="1497807"/>
            <a:ext cx="5334000" cy="3474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525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355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81378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90600" y="2069307"/>
            <a:ext cx="3581400" cy="29027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4400" y="2069307"/>
            <a:ext cx="3581400" cy="29027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285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14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333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0330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44338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96422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497807"/>
            <a:ext cx="7315200" cy="536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069307"/>
            <a:ext cx="7315200" cy="2902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76600" y="627534"/>
            <a:ext cx="5687888" cy="2268252"/>
          </a:xfrm>
        </p:spPr>
        <p:txBody>
          <a:bodyPr/>
          <a:lstStyle/>
          <a:p>
            <a:pPr algn="ctr"/>
            <a:r>
              <a:rPr lang="ru-RU" altLang="ru-RU" sz="6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Ситуационная задача.</a:t>
            </a:r>
            <a:br>
              <a:rPr lang="ru-RU" altLang="ru-RU" sz="6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6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Кейс-задача.</a:t>
            </a:r>
            <a:endParaRPr lang="en-US" altLang="ru-RU" sz="6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08350" y="1885950"/>
            <a:ext cx="4648200" cy="514350"/>
          </a:xfrm>
        </p:spPr>
        <p:txBody>
          <a:bodyPr/>
          <a:lstStyle/>
          <a:p>
            <a:endParaRPr lang="en-US" alt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23478"/>
            <a:ext cx="6934200" cy="536972"/>
          </a:xfrm>
        </p:spPr>
        <p:txBody>
          <a:bodyPr/>
          <a:lstStyle/>
          <a:p>
            <a:pPr algn="ctr"/>
            <a:r>
              <a:rPr lang="ru-RU" alt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</a:t>
            </a:r>
            <a:endParaRPr lang="en-US" alt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7704" y="771550"/>
            <a:ext cx="6934200" cy="419193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Фильм-ситуация № 1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ru-RU" altLang="ru-RU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Дайте определение процессу 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опробования кушанья или напитка с целью определения на вкус и запах его качества, потребительских </a:t>
            </a:r>
            <a:r>
              <a:rPr lang="ru-RU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 (дегустация);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ru-RU" altLang="ru-RU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Периодичность проведения дегустации на предприятиях общественного питания (заведение</a:t>
            </a:r>
            <a:r>
              <a:rPr lang="ru-RU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проходимость которых более 500 человек в день дегустируется 2 раза в неделю, остальных - один раз в </a:t>
            </a:r>
            <a:r>
              <a:rPr lang="ru-RU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неделю);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ru-RU" altLang="ru-RU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проведения дегустации.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Фильм-ситуация №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altLang="ru-RU" sz="2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63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41481"/>
            <a:ext cx="6934200" cy="536972"/>
          </a:xfrm>
        </p:spPr>
        <p:txBody>
          <a:bodyPr/>
          <a:lstStyle/>
          <a:p>
            <a:pPr algn="ctr"/>
            <a:r>
              <a:rPr lang="ru-RU" alt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Кейс-задачи</a:t>
            </a:r>
            <a:endParaRPr lang="en-US" alt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1720" y="843558"/>
            <a:ext cx="6984776" cy="4104456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Слово 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кейс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(от англ.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означает случай, дело. В деловой лексике к понятию «кейс» принято относить описание конкретной ситуации и способа ее разрешения, включая описание исходной ситуации, решения и пути выбранные участниками, их действия, материалы, относящиеся к делу, ну и конечно, полученный результат.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ru-RU" sz="2000" dirty="0"/>
          </a:p>
        </p:txBody>
      </p:sp>
    </p:spTree>
    <p:extLst>
      <p:ext uri="{BB962C8B-B14F-4D97-AF65-F5344CB8AC3E}">
        <p14:creationId xmlns:p14="http://schemas.microsoft.com/office/powerpoint/2010/main" val="385747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41481"/>
            <a:ext cx="6934200" cy="648072"/>
          </a:xfrm>
        </p:spPr>
        <p:txBody>
          <a:bodyPr/>
          <a:lstStyle/>
          <a:p>
            <a:pPr algn="ctr"/>
            <a:r>
              <a:rPr lang="ru-RU" altLang="ru-RU" sz="4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Кейс-задача должна:</a:t>
            </a:r>
            <a:endParaRPr lang="en-US" alt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696" y="843558"/>
            <a:ext cx="7308304" cy="4212468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alt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иметь определенный уровень трудности (1 уровень – ключевые вопросы Кто? Что?; 2 – Почему? Как?; 3 уровень – Составьте список возможных вариантов решения задач; Приведите свои примеры..);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alt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иллюстрировать типичные ситуации;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alt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быть актуальной;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alt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развивать аналитическое мышление;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alt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провоцировать дискуссию;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alt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иметь несколько решений.</a:t>
            </a:r>
            <a:endParaRPr lang="ru-RU" altLang="ru-RU" sz="2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99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87475"/>
            <a:ext cx="6934200" cy="396043"/>
          </a:xfrm>
        </p:spPr>
        <p:txBody>
          <a:bodyPr/>
          <a:lstStyle/>
          <a:p>
            <a:pPr algn="ctr"/>
            <a:r>
              <a:rPr lang="ru-RU" altLang="ru-RU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Кейс-задачи различают:</a:t>
            </a:r>
            <a:endParaRPr lang="en-US" altLang="ru-RU" sz="3200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555526"/>
            <a:ext cx="7380312" cy="4446494"/>
          </a:xfrm>
        </p:spPr>
        <p:txBody>
          <a:bodyPr/>
          <a:lstStyle/>
          <a:p>
            <a:pPr algn="ctr">
              <a:spcBef>
                <a:spcPct val="0"/>
              </a:spcBef>
              <a:buFont typeface="Wingdings 2" pitchFamily="18" charset="2"/>
              <a:buNone/>
            </a:pPr>
            <a:r>
              <a:rPr lang="ru-RU" alt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сложности</a:t>
            </a:r>
          </a:p>
          <a:p>
            <a:pPr>
              <a:spcBef>
                <a:spcPct val="0"/>
              </a:spcBef>
            </a:pPr>
            <a:r>
              <a:rPr lang="ru-RU" altLang="ru-RU" sz="1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иллюстративные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задача на конкретном примере, обучить студентов  алгоритму принятия правильного решения в данной ситуации; </a:t>
            </a:r>
          </a:p>
          <a:p>
            <a:pPr>
              <a:spcBef>
                <a:spcPct val="0"/>
              </a:spcBef>
            </a:pPr>
            <a:r>
              <a:rPr lang="ru-RU" altLang="ru-RU" sz="1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прикладные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задача, в которой описывается конкретная ситуация, для решения  необходимо найти несколько путей решения проблемы; </a:t>
            </a:r>
          </a:p>
          <a:p>
            <a:pPr algn="ctr">
              <a:spcBef>
                <a:spcPct val="0"/>
              </a:spcBef>
              <a:buFont typeface="Wingdings 2" pitchFamily="18" charset="2"/>
              <a:buNone/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Исходя из целей и задач процесса обучения:</a:t>
            </a:r>
          </a:p>
          <a:p>
            <a:pPr>
              <a:spcBef>
                <a:spcPct val="0"/>
              </a:spcBef>
            </a:pPr>
            <a:r>
              <a:rPr lang="ru-RU" alt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обучающие анализу и оценке; </a:t>
            </a:r>
          </a:p>
          <a:p>
            <a:pPr>
              <a:spcBef>
                <a:spcPct val="0"/>
              </a:spcBef>
            </a:pPr>
            <a:r>
              <a:rPr lang="ru-RU" alt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обучающие решению проблем и принятию решений; </a:t>
            </a:r>
          </a:p>
          <a:p>
            <a:pPr>
              <a:spcBef>
                <a:spcPct val="0"/>
              </a:spcBef>
            </a:pPr>
            <a:r>
              <a:rPr lang="ru-RU" alt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иллюстрация и решение проблемы в целом. </a:t>
            </a:r>
          </a:p>
          <a:p>
            <a:pPr algn="ctr">
              <a:spcBef>
                <a:spcPct val="0"/>
              </a:spcBef>
              <a:buFont typeface="Wingdings 2" pitchFamily="18" charset="2"/>
              <a:buNone/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«Мертвые» и «живые» кейс-задачи</a:t>
            </a:r>
          </a:p>
          <a:p>
            <a:pPr>
              <a:spcBef>
                <a:spcPct val="0"/>
              </a:spcBef>
            </a:pPr>
            <a:r>
              <a:rPr lang="ru-RU" altLang="ru-RU" sz="1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«Мертвые» </a:t>
            </a:r>
            <a:r>
              <a:rPr lang="ru-RU" alt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задача имеет всю необходимую для анализа информацию.</a:t>
            </a:r>
          </a:p>
          <a:p>
            <a:pPr>
              <a:spcBef>
                <a:spcPct val="0"/>
              </a:spcBef>
            </a:pPr>
            <a:r>
              <a:rPr lang="ru-RU" altLang="ru-RU" sz="1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«Живые» </a:t>
            </a:r>
            <a:r>
              <a:rPr lang="ru-RU" alt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задача, построена так, чтобы спровоцировать студента на поиск дополнительной информации для анализа. </a:t>
            </a:r>
          </a:p>
        </p:txBody>
      </p:sp>
    </p:spTree>
    <p:extLst>
      <p:ext uri="{BB962C8B-B14F-4D97-AF65-F5344CB8AC3E}">
        <p14:creationId xmlns:p14="http://schemas.microsoft.com/office/powerpoint/2010/main" val="125433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123478"/>
            <a:ext cx="6934200" cy="1008112"/>
          </a:xfrm>
        </p:spPr>
        <p:txBody>
          <a:bodyPr/>
          <a:lstStyle/>
          <a:p>
            <a:pPr algn="ctr"/>
            <a:r>
              <a:rPr lang="ru-RU" altLang="ru-RU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Рекомендации по решению </a:t>
            </a:r>
            <a:br>
              <a:rPr lang="ru-RU" altLang="ru-RU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кейс-задач</a:t>
            </a:r>
            <a:endParaRPr lang="en-US" altLang="ru-RU" sz="3200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203598"/>
            <a:ext cx="6934200" cy="3672408"/>
          </a:xfrm>
        </p:spPr>
        <p:txBody>
          <a:bodyPr/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alt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Первый этап — знакомство с ситуацией, ее особенностями.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alt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Второй этап — выделение основной проблемы, факторов и персоналий, которые могут реально воздействовать.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alt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Третий этап — предложение одного или нескольких вариантов решения задачи.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alt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Четвертый этап — анализ последствий принятия 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alt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Пятый этап — оценка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ru-RU" sz="2000" dirty="0"/>
          </a:p>
        </p:txBody>
      </p:sp>
    </p:spTree>
    <p:extLst>
      <p:ext uri="{BB962C8B-B14F-4D97-AF65-F5344CB8AC3E}">
        <p14:creationId xmlns:p14="http://schemas.microsoft.com/office/powerpoint/2010/main" val="353052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195486"/>
            <a:ext cx="6934200" cy="216024"/>
          </a:xfrm>
        </p:spPr>
        <p:txBody>
          <a:bodyPr/>
          <a:lstStyle/>
          <a:p>
            <a:endParaRPr lang="en-US" altLang="ru-RU" sz="4000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771550"/>
            <a:ext cx="6934200" cy="391475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en-US" altLang="ru-RU" sz="2000" dirty="0"/>
          </a:p>
        </p:txBody>
      </p:sp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8" y="123478"/>
            <a:ext cx="7307262" cy="5020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820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1392583"/>
            <a:ext cx="7086600" cy="594122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ШАНС НА УСПЕХ</a:t>
            </a:r>
            <a:endParaRPr lang="en-US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932" y="2019990"/>
            <a:ext cx="8640960" cy="3123509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ru-RU" sz="2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</a:t>
            </a:r>
            <a:r>
              <a:rPr lang="ru-RU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сотрудничать, </a:t>
            </a:r>
            <a:endParaRPr lang="ru-RU" sz="27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sz="2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</a:t>
            </a:r>
            <a:r>
              <a:rPr lang="ru-RU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общению, жизни в обществе и участию в нем; </a:t>
            </a:r>
            <a:endParaRPr lang="ru-RU" sz="27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sz="2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</a:t>
            </a:r>
            <a:r>
              <a:rPr lang="ru-RU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решать проблемы, </a:t>
            </a:r>
            <a:endParaRPr lang="ru-RU" sz="27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sz="2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</a:t>
            </a:r>
            <a:r>
              <a:rPr lang="ru-RU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 организовывать </a:t>
            </a:r>
            <a:endParaRPr lang="ru-RU" sz="27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sz="2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 </a:t>
            </a:r>
            <a:r>
              <a:rPr lang="ru-RU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труд, </a:t>
            </a:r>
            <a:endParaRPr lang="ru-RU" sz="27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sz="2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</a:t>
            </a:r>
            <a:r>
              <a:rPr lang="ru-RU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использованию современных информационных и иных технологий</a:t>
            </a:r>
            <a:endParaRPr lang="en-US" altLang="ru-RU" sz="27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67954"/>
            <a:ext cx="2016224" cy="131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786" y="132172"/>
            <a:ext cx="2369066" cy="1195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5" y="3003798"/>
            <a:ext cx="1666875" cy="1233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141481"/>
            <a:ext cx="6934200" cy="536972"/>
          </a:xfrm>
        </p:spPr>
        <p:txBody>
          <a:bodyPr/>
          <a:lstStyle/>
          <a:p>
            <a:pPr algn="ctr"/>
            <a:r>
              <a:rPr lang="ru-RU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Ситуационные задачи</a:t>
            </a:r>
            <a:endParaRPr lang="en-US" altLang="ru-RU" sz="4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735546"/>
            <a:ext cx="6934200" cy="3734730"/>
          </a:xfrm>
        </p:spPr>
        <p:txBody>
          <a:bodyPr/>
          <a:lstStyle/>
          <a:p>
            <a:pPr marL="0" indent="0" algn="just">
              <a:lnSpc>
                <a:spcPct val="80000"/>
              </a:lnSpc>
              <a:buNone/>
            </a:pP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задачи, позволяющие студенту осваивать интеллектуальные операции последовательно в процессе работы с информацией: ознакомление – понимание – применение – анализ – синтез – оценка.</a:t>
            </a:r>
            <a:endParaRPr lang="en-US" alt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110833"/>
            <a:ext cx="2517268" cy="1887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14848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018547"/>
            <a:ext cx="3573954" cy="207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23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41481"/>
            <a:ext cx="6934200" cy="162018"/>
          </a:xfrm>
        </p:spPr>
        <p:txBody>
          <a:bodyPr/>
          <a:lstStyle/>
          <a:p>
            <a:pPr algn="ctr"/>
            <a:endParaRPr lang="en-US" altLang="ru-RU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696" y="411510"/>
            <a:ext cx="7151712" cy="442849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Ситуационные задачи направлены не только на освоение конкретных знаний или умений, но и на развитие на учебно-познавательной и коммуникативной компетенции студентов</a:t>
            </a:r>
          </a:p>
          <a:p>
            <a:pPr>
              <a:lnSpc>
                <a:spcPct val="90000"/>
              </a:lnSpc>
            </a:pPr>
            <a:r>
              <a:rPr lang="ru-RU" altLang="ru-RU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Позволяют установить связь между содержанием предметного образования и реальными событиями, происходящими в окружающем мире</a:t>
            </a:r>
          </a:p>
          <a:p>
            <a:pPr>
              <a:lnSpc>
                <a:spcPct val="90000"/>
              </a:lnSpc>
            </a:pPr>
            <a:r>
              <a:rPr lang="ru-RU" altLang="ru-RU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Базовая категория этого приема - анализ</a:t>
            </a:r>
          </a:p>
        </p:txBody>
      </p:sp>
    </p:spTree>
    <p:extLst>
      <p:ext uri="{BB962C8B-B14F-4D97-AF65-F5344CB8AC3E}">
        <p14:creationId xmlns:p14="http://schemas.microsoft.com/office/powerpoint/2010/main" val="343708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41481"/>
            <a:ext cx="6934200" cy="966992"/>
          </a:xfrm>
        </p:spPr>
        <p:txBody>
          <a:bodyPr/>
          <a:lstStyle/>
          <a:p>
            <a:pPr algn="ctr"/>
            <a:r>
              <a:rPr lang="ru-RU" alt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ситуационных задач</a:t>
            </a:r>
            <a:endParaRPr lang="en-US" alt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696" y="1221600"/>
            <a:ext cx="7308304" cy="3726414"/>
          </a:xfrm>
        </p:spPr>
        <p:txBody>
          <a:bodyPr/>
          <a:lstStyle/>
          <a:p>
            <a:r>
              <a:rPr lang="ru-RU" alt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Художественная и публицистическая литература</a:t>
            </a:r>
          </a:p>
          <a:p>
            <a:r>
              <a:rPr lang="ru-RU" alt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Оперативная информация из СМИ</a:t>
            </a:r>
          </a:p>
          <a:p>
            <a:r>
              <a:rPr lang="ru-RU" alt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Статистические материалы</a:t>
            </a:r>
          </a:p>
          <a:p>
            <a:r>
              <a:rPr lang="ru-RU" alt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Научные публикации и интернет - ресурсы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ru-RU" sz="2000" dirty="0"/>
          </a:p>
        </p:txBody>
      </p:sp>
    </p:spTree>
    <p:extLst>
      <p:ext uri="{BB962C8B-B14F-4D97-AF65-F5344CB8AC3E}">
        <p14:creationId xmlns:p14="http://schemas.microsoft.com/office/powerpoint/2010/main" val="137589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87475"/>
            <a:ext cx="6934200" cy="1020998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ситуационной задачи</a:t>
            </a:r>
            <a:endParaRPr lang="en-US" alt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696" y="1113588"/>
            <a:ext cx="7200800" cy="383442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(желательно яркое, привлекающее внимание учащихся);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ситуацию 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случай, проблема, история из реальной жизни;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личностно-значимый 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познавательный вопрос;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данному вопросу, представленная в разнообразном виде (</a:t>
            </a:r>
            <a:r>
              <a:rPr lang="ru-RU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текст, таблица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график, статистические данные);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задания для работы с задачей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71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87475"/>
            <a:ext cx="6934200" cy="858980"/>
          </a:xfrm>
        </p:spPr>
        <p:txBody>
          <a:bodyPr/>
          <a:lstStyle/>
          <a:p>
            <a:pPr algn="ctr"/>
            <a:r>
              <a:rPr lang="ru-RU" alt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 использования</a:t>
            </a:r>
            <a:endParaRPr lang="en-US" alt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696" y="1059582"/>
            <a:ext cx="7308304" cy="362671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altLang="ru-RU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новой информации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методов сбора данных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методов анализа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умения работы с текстом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авторского продукта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ключевых компетентностей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Появление опыта принятия решений, действий в новой ситуации, решение пробле</a:t>
            </a:r>
            <a:r>
              <a:rPr lang="ru-RU" alt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</a:p>
        </p:txBody>
      </p:sp>
    </p:spTree>
    <p:extLst>
      <p:ext uri="{BB962C8B-B14F-4D97-AF65-F5344CB8AC3E}">
        <p14:creationId xmlns:p14="http://schemas.microsoft.com/office/powerpoint/2010/main" val="263556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41481"/>
            <a:ext cx="6934200" cy="966992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разработки ситуационных задач</a:t>
            </a:r>
            <a:endParaRPr lang="en-US" alt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696" y="1167594"/>
            <a:ext cx="7200800" cy="3780420"/>
          </a:xfrm>
        </p:spPr>
        <p:txBody>
          <a:bodyPr/>
          <a:lstStyle/>
          <a:p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подход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построение задачи на основе соответствующих вопросов учебника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подход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основан на выделенных типах практико-ориентированных задач, которые необходимо научиться решать каждому студенту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подход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основан на проблемах реальной жизни, познавательная база решения которых закладывается в соответствующих учебных дисциплинах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Четвертый подход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обусловлен необходимостью отработки предметных знаний и умений, но не на абстрактном учебном материале, а на материале, значимом для студента.</a:t>
            </a:r>
            <a:endParaRPr lang="en-US" alt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47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87475"/>
            <a:ext cx="6934200" cy="536972"/>
          </a:xfrm>
        </p:spPr>
        <p:txBody>
          <a:bodyPr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</a:t>
            </a:r>
            <a:endParaRPr lang="en-US" alt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113588"/>
            <a:ext cx="6934200" cy="2916324"/>
          </a:xfrm>
        </p:spPr>
        <p:txBody>
          <a:bodyPr/>
          <a:lstStyle/>
          <a:p>
            <a:pPr lvl="0"/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 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отражают реальные жизненные 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/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основной задачей которых выступает обучение;</a:t>
            </a:r>
          </a:p>
          <a:p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научно-исследовательские ситуации,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ориентированные на осуществление исследовательской деятельности.</a:t>
            </a:r>
            <a:endParaRPr lang="en-US" altLang="ru-RU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00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">
  <a:themeElements>
    <a:clrScheme name="powerpoint-template-24 9">
      <a:dk1>
        <a:srgbClr val="4D4D4D"/>
      </a:dk1>
      <a:lt1>
        <a:srgbClr val="FFFFFF"/>
      </a:lt1>
      <a:dk2>
        <a:srgbClr val="4D4D4D"/>
      </a:dk2>
      <a:lt2>
        <a:srgbClr val="356D11"/>
      </a:lt2>
      <a:accent1>
        <a:srgbClr val="A8D925"/>
      </a:accent1>
      <a:accent2>
        <a:srgbClr val="5C9B20"/>
      </a:accent2>
      <a:accent3>
        <a:srgbClr val="FFFFFF"/>
      </a:accent3>
      <a:accent4>
        <a:srgbClr val="404040"/>
      </a:accent4>
      <a:accent5>
        <a:srgbClr val="D1E9AC"/>
      </a:accent5>
      <a:accent6>
        <a:srgbClr val="538C1C"/>
      </a:accent6>
      <a:hlink>
        <a:srgbClr val="61CB0C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4B8ACD"/>
        </a:lt2>
        <a:accent1>
          <a:srgbClr val="5C98C2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5CADD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114682"/>
        </a:lt2>
        <a:accent1>
          <a:srgbClr val="295B99"/>
        </a:accent1>
        <a:accent2>
          <a:srgbClr val="406DA6"/>
        </a:accent2>
        <a:accent3>
          <a:srgbClr val="FFFFFF"/>
        </a:accent3>
        <a:accent4>
          <a:srgbClr val="404040"/>
        </a:accent4>
        <a:accent5>
          <a:srgbClr val="ACB5CA"/>
        </a:accent5>
        <a:accent6>
          <a:srgbClr val="396296"/>
        </a:accent6>
        <a:hlink>
          <a:srgbClr val="5F84B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1984CC"/>
        </a:lt2>
        <a:accent1>
          <a:srgbClr val="0960AF"/>
        </a:accent1>
        <a:accent2>
          <a:srgbClr val="05438C"/>
        </a:accent2>
        <a:accent3>
          <a:srgbClr val="FFFFFF"/>
        </a:accent3>
        <a:accent4>
          <a:srgbClr val="404040"/>
        </a:accent4>
        <a:accent5>
          <a:srgbClr val="AAB6D4"/>
        </a:accent5>
        <a:accent6>
          <a:srgbClr val="043C7E"/>
        </a:accent6>
        <a:hlink>
          <a:srgbClr val="0230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1E5F0B"/>
        </a:lt2>
        <a:accent1>
          <a:srgbClr val="2A830F"/>
        </a:accent1>
        <a:accent2>
          <a:srgbClr val="7CCF38"/>
        </a:accent2>
        <a:accent3>
          <a:srgbClr val="FFFFFF"/>
        </a:accent3>
        <a:accent4>
          <a:srgbClr val="404040"/>
        </a:accent4>
        <a:accent5>
          <a:srgbClr val="ACC1AA"/>
        </a:accent5>
        <a:accent6>
          <a:srgbClr val="70BB32"/>
        </a:accent6>
        <a:hlink>
          <a:srgbClr val="44931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356D11"/>
        </a:lt2>
        <a:accent1>
          <a:srgbClr val="A8D925"/>
        </a:accent1>
        <a:accent2>
          <a:srgbClr val="5C9B20"/>
        </a:accent2>
        <a:accent3>
          <a:srgbClr val="FFFFFF"/>
        </a:accent3>
        <a:accent4>
          <a:srgbClr val="404040"/>
        </a:accent4>
        <a:accent5>
          <a:srgbClr val="D1E9AC"/>
        </a:accent5>
        <a:accent6>
          <a:srgbClr val="538C1C"/>
        </a:accent6>
        <a:hlink>
          <a:srgbClr val="61CB0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254</TotalTime>
  <Words>494</Words>
  <Application>Microsoft Office PowerPoint</Application>
  <PresentationFormat>Экран (16:9)</PresentationFormat>
  <Paragraphs>88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Microsoft Sans Serif</vt:lpstr>
      <vt:lpstr>Verdana</vt:lpstr>
      <vt:lpstr>굴림</vt:lpstr>
      <vt:lpstr>Times New Roman</vt:lpstr>
      <vt:lpstr>powerpoint-template</vt:lpstr>
      <vt:lpstr>Ситуационная задача. Кейс-задача.</vt:lpstr>
      <vt:lpstr>ШАНС НА УСПЕХ</vt:lpstr>
      <vt:lpstr>Ситуационные задачи</vt:lpstr>
      <vt:lpstr>Презентация PowerPoint</vt:lpstr>
      <vt:lpstr>Источники ситуационных задач</vt:lpstr>
      <vt:lpstr>Модель ситуационной задачи</vt:lpstr>
      <vt:lpstr>Результативность использования</vt:lpstr>
      <vt:lpstr>Методика разработки ситуационных задач</vt:lpstr>
      <vt:lpstr>Классификация</vt:lpstr>
      <vt:lpstr>Пример</vt:lpstr>
      <vt:lpstr>Кейс-задачи</vt:lpstr>
      <vt:lpstr>Кейс-задача должна:</vt:lpstr>
      <vt:lpstr>Кейс-задачи различают:</vt:lpstr>
      <vt:lpstr>Рекомендации по решению  кейс-задач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Ситуационная задача. Кейс-задача.</dc:title>
  <dc:creator>Елена</dc:creator>
  <cp:lastModifiedBy>Елена</cp:lastModifiedBy>
  <cp:revision>11</cp:revision>
  <dcterms:created xsi:type="dcterms:W3CDTF">2015-01-11T08:12:09Z</dcterms:created>
  <dcterms:modified xsi:type="dcterms:W3CDTF">2015-01-11T12:26:17Z</dcterms:modified>
</cp:coreProperties>
</file>