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4" r:id="rId2"/>
    <p:sldId id="260" r:id="rId3"/>
    <p:sldId id="256" r:id="rId4"/>
    <p:sldId id="257" r:id="rId5"/>
    <p:sldId id="258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EE073-626D-4BCB-A566-FCD46A703AB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9F685-0855-4308-BA33-94775A6586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1E490-DAC4-4280-A581-E86A2A7DA6C8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DA902-B9EF-4CCB-8B0B-7B886E84AB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429684" cy="1785949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Развитие мотивации к обучению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img0.liveinternet.ru/images/attach/c/7/95/448/95448144_osl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4937" y="2172080"/>
            <a:ext cx="6654649" cy="4328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«И один человек может привести  лошадь к водопою, но даже сто не могут заставить ее пить воду…»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://cdn.admitad.com/products/pictures/2034/5/3/53ba09ae-79928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01035"/>
            <a:ext cx="4000528" cy="4828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Мотивация в процессе обучения, пути мотивации к обуче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858180" cy="5757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Интерес - один из мотивов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78647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1.Прежде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чем ты хочешь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призвать студента  к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какой-либо деятельности, заинтересуй его ею, позаботься о том, чтобы обнаружить, что он готов к этой деятельности, что у него напряжены все силы, необходимые для неё, и что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студент будет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действовать сам, преподавателю же остаётся только руководить и направлять его деятельность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fontAlgn="base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2. «Весь вопрос в том, насколько интерес направлен по линии самого изучаемого предмета, а не связан с посторонним для него влиянием наград, наказаний, страха, желания угодить и т.п. Таким образом, закон заключается в том, чтобы не только вызвать интерес, но чтобы интерес был как должно направлен» </a:t>
            </a:r>
          </a:p>
          <a:p>
            <a:pPr fontAlgn="base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3. «Третий, и последний, вывод использования интереса предписывает построить всю педагогическую систему в непосредственной близости к жизни, учить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студентов тому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, что их интересует, начинать с того, что им знакомо и естественно возбуждает их интерес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».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1"/>
                </a:solidFill>
              </a:rPr>
              <a:t>Деятельностный</a:t>
            </a:r>
            <a:r>
              <a:rPr lang="ru-RU" b="1" dirty="0" smtClean="0">
                <a:solidFill>
                  <a:schemeClr val="accent1"/>
                </a:solidFill>
              </a:rPr>
              <a:t> подход к процессу обучения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 Студент должен быть действующим лицом, а преподаватель - его партнером в обучении и развитии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434" name="Picture 2" descr="http://900igr.net/datas/pedagogika/Dejatelnostnyj-podkhod-v-obuchenii/0006-006-Menja-u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214686"/>
            <a:ext cx="4500530" cy="3375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Индивидуализация обучения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68632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рганизация учебного процесса, при котором выбор способов, приемов, темпа обучения обуславливается индивидуальными особенностями обучающихся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Различные учебно-методические, психолого-педагогические и организационно-управленческие мероприятия, обеспечивающие индивидуальный подход.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Пути развития мотивации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Осмысленная деятельность преподавателя – осмысленное обучение.</a:t>
            </a:r>
          </a:p>
          <a:p>
            <a:r>
              <a:rPr lang="ru-RU" dirty="0" smtClean="0"/>
              <a:t>Развитие внутренней мотивации – это движение вверх.</a:t>
            </a:r>
          </a:p>
          <a:p>
            <a:r>
              <a:rPr lang="ru-RU" dirty="0" smtClean="0"/>
              <a:t>Стратегия «Положительная мотивация»</a:t>
            </a:r>
          </a:p>
          <a:p>
            <a:r>
              <a:rPr lang="ru-RU" dirty="0" smtClean="0"/>
              <a:t>Продуманная эмоциональность урока</a:t>
            </a:r>
          </a:p>
          <a:p>
            <a:r>
              <a:rPr lang="ru-RU" dirty="0" smtClean="0"/>
              <a:t>Любознательность и познавательный интерес</a:t>
            </a:r>
          </a:p>
          <a:p>
            <a:r>
              <a:rPr lang="ru-RU" dirty="0" smtClean="0"/>
              <a:t>Взаимоотношения с группой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just"/>
            <a:r>
              <a:rPr lang="ru-RU" dirty="0" smtClean="0"/>
              <a:t>Преподавателю  </a:t>
            </a:r>
            <a:r>
              <a:rPr lang="ru-RU" dirty="0"/>
              <a:t>нельзя быть в плохом настроении. Он должен войти в </a:t>
            </a:r>
            <a:r>
              <a:rPr lang="ru-RU" dirty="0" smtClean="0"/>
              <a:t>группу  </a:t>
            </a:r>
            <a:r>
              <a:rPr lang="ru-RU" dirty="0"/>
              <a:t>с улыбкой на лице, показать, что увлечен учебной работой и ему интересно общаться </a:t>
            </a:r>
            <a:r>
              <a:rPr lang="ru-RU" dirty="0" smtClean="0"/>
              <a:t>со студентами. 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Студенты – это дети, они легко чувствуют любую фальшь, и в то же время студенты - это сформированные личности, с </a:t>
            </a:r>
            <a:r>
              <a:rPr lang="ru-RU" b="1" smtClean="0">
                <a:solidFill>
                  <a:srgbClr val="C00000"/>
                </a:solidFill>
              </a:rPr>
              <a:t>мнением которых </a:t>
            </a:r>
            <a:r>
              <a:rPr lang="ru-RU" b="1" dirty="0" smtClean="0">
                <a:solidFill>
                  <a:srgbClr val="C00000"/>
                </a:solidFill>
              </a:rPr>
              <a:t>необходимо считаться.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315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Развитие мотивации к обучению</vt:lpstr>
      <vt:lpstr>Слайд 2</vt:lpstr>
      <vt:lpstr>Слайд 3</vt:lpstr>
      <vt:lpstr>Интерес - один из мотивов обучения </vt:lpstr>
      <vt:lpstr>Деятельностный подход к процессу обучения</vt:lpstr>
      <vt:lpstr>Индивидуализация обучения</vt:lpstr>
      <vt:lpstr>Пути развития мотивации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26</cp:revision>
  <dcterms:created xsi:type="dcterms:W3CDTF">2014-02-03T23:56:23Z</dcterms:created>
  <dcterms:modified xsi:type="dcterms:W3CDTF">2014-02-04T05:04:42Z</dcterms:modified>
</cp:coreProperties>
</file>