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6" r:id="rId2"/>
    <p:sldId id="256" r:id="rId3"/>
    <p:sldId id="280" r:id="rId4"/>
    <p:sldId id="25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63" r:id="rId14"/>
    <p:sldId id="288" r:id="rId15"/>
    <p:sldId id="269" r:id="rId16"/>
    <p:sldId id="294" r:id="rId17"/>
    <p:sldId id="276" r:id="rId18"/>
    <p:sldId id="295" r:id="rId19"/>
    <p:sldId id="29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4660"/>
  </p:normalViewPr>
  <p:slideViewPr>
    <p:cSldViewPr>
      <p:cViewPr varScale="1">
        <p:scale>
          <a:sx n="66" d="100"/>
          <a:sy n="6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53949-A7A0-4219-A9E2-E032D79AF26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488E-73E8-4DDC-9860-759DAE7B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488E-73E8-4DDC-9860-759DAE7B01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C261-27BD-4662-B1B4-7AE45421040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2FD9-C5B4-4EC2-8969-278D8C17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ПЕДАГОГИЧЕСКИЙ СОВЕТ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25717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ПРОЕКТНАЯ И ИССЛЕДОВАТЕЛЬСКАЯ ДЕЯТЕЛЬНОСТЬ - ОСНОВА СОВРЕМЕННОГО ОБРАЗОВАНИЯ В СПО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12.03.2014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Проектная деятельность обучающихся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совместная учебно-познавательная творческая или игровая деятельность,  направленная на достижение общего результата деятельности.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Непременное условие проектной деятельности выработанное представление о конечном продукте деятельности и этапов проектирования.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u="sng" smtClean="0">
                <a:solidFill>
                  <a:srgbClr val="FF0000"/>
                </a:solidFill>
              </a:rPr>
              <a:t>Метод проектов </a:t>
            </a:r>
            <a:r>
              <a:rPr lang="ru-RU" smtClean="0"/>
              <a:t>выступает в роли практического замысла, который реализуется студентом. В процессе формирования ключевых компетенций  предметного характера студенты на занятиях самостоятельно формулируют проблему.</a:t>
            </a:r>
          </a:p>
          <a:p>
            <a:pPr marL="0" indent="0">
              <a:buFontTx/>
              <a:buNone/>
            </a:pPr>
            <a:r>
              <a:rPr lang="ru-RU" u="sng" smtClean="0">
                <a:solidFill>
                  <a:srgbClr val="FF0000"/>
                </a:solidFill>
              </a:rPr>
              <a:t>Проектное обучение </a:t>
            </a:r>
            <a:r>
              <a:rPr lang="ru-RU" smtClean="0"/>
              <a:t>является той педагогической технологией, которая в большей степени, чем многие другие, отвечает требованиям профессионального обучения. </a:t>
            </a:r>
          </a:p>
          <a:p>
            <a:pPr marL="0" indent="0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ъект 2"/>
          <p:cNvSpPr>
            <a:spLocks noGrp="1"/>
          </p:cNvSpPr>
          <p:nvPr>
            <p:ph idx="1"/>
          </p:nvPr>
        </p:nvSpPr>
        <p:spPr>
          <a:xfrm>
            <a:off x="323850" y="198438"/>
            <a:ext cx="8785225" cy="64801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Проект состоит из  «5 П»: </a:t>
            </a:r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Шестое П</a:t>
            </a:r>
            <a:r>
              <a:rPr lang="ru-RU" sz="2400" dirty="0" smtClean="0"/>
              <a:t> – </a:t>
            </a:r>
            <a:r>
              <a:rPr lang="ru-RU" sz="2400" b="1" dirty="0" smtClean="0"/>
              <a:t>портфолио, </a:t>
            </a:r>
            <a:r>
              <a:rPr lang="ru-RU" sz="2400" dirty="0" smtClean="0"/>
              <a:t>папка, в которой собраны все рабочие материалы (черновики, дневные планы, отчеты и т.д.)</a:t>
            </a: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395536" y="1196752"/>
            <a:ext cx="1584325" cy="936625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Проблема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979713" y="1773238"/>
            <a:ext cx="1920776" cy="935037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Планирование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865563" y="2420938"/>
            <a:ext cx="1584325" cy="936625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Поиск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445125" y="3049588"/>
            <a:ext cx="1582738" cy="935037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Продукт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7020272" y="3789040"/>
            <a:ext cx="1847850" cy="935037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Презентация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260648"/>
            <a:ext cx="7776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Структура и циклограмма УЧЕБНОГО ПРОЦЕССА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690158"/>
            <a:ext cx="9144000" cy="616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81000" marR="0" lvl="0" indent="-3810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Всякий проект, независимо от типа, имеет практически одинаковую структуру. Это позволяет составить единую циклограмму проведения любого проекта - долгосрочного или краткосрочного, группового или индивидуального - вне зависимости от его тематики. 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Постановка проблемы.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Выдвижение гипотез - путей решения. 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Деление на группы.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Планирование деятельности. 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форм продукта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продукта:</a:t>
            </a:r>
          </a:p>
          <a:p>
            <a:pPr marL="2209800" lvl="4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►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Сбор информации </a:t>
            </a:r>
          </a:p>
          <a:p>
            <a:pPr marL="2209800" lvl="4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►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Структурирование информации</a:t>
            </a:r>
          </a:p>
          <a:p>
            <a:pPr marL="2209800" lvl="4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►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Изготовление продукта</a:t>
            </a:r>
          </a:p>
          <a:p>
            <a:pPr marL="2209800" lvl="4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►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продукта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7.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формы презентации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презентации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Презентация</a:t>
            </a:r>
          </a:p>
          <a:p>
            <a:pPr marL="1295400" lvl="2" indent="-3810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Самооценка и самоанализ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1000" marR="0" lvl="0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school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844824"/>
            <a:ext cx="3125713" cy="4242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107950" y="333375"/>
            <a:ext cx="8928100" cy="6264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Принципы метода проектов, формирующие содержательные аспекты профессиональной компетенции</a:t>
            </a:r>
          </a:p>
          <a:p>
            <a:pPr marL="0" indent="0" algn="ctr">
              <a:buFontTx/>
              <a:buNone/>
            </a:pP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773238"/>
          <a:ext cx="7991476" cy="45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738"/>
                <a:gridCol w="3995738"/>
              </a:tblGrid>
              <a:tr h="6337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Метод проектов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Профессиональная компетенция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  <a:tr h="6337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Опора на опыт студента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Знание имеющегося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опыта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  <a:tr h="6337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Проблемность</a:t>
                      </a: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Умение выбрать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  <a:tr h="1093955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Развитие образовательных потребностей, контекстность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Ориентация на профессиональную успешность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  <a:tr h="64005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Результативность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Чувство личной ответственности за результат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  <a:tr h="91437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Самостоятельность, системность, индивидуализация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Способность к самосовершенствованию, активность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06" marB="45706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179388" y="476672"/>
          <a:ext cx="8785225" cy="612097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35487"/>
                <a:gridCol w="4249738"/>
              </a:tblGrid>
              <a:tr h="6120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Формы продуктов проектной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Web-сайт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Анализ данных социологического опроса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Сравнительно-сопоставительный анализ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Атлас, карта, учебное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пособие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Видеофильм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Выставка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Газета, журнал, справочник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Костюм, модель, коллекция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Игра,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мультимедийный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продукт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Музыкальное или художественное произведение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Постановка, праздник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Экскурсия, поход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Законопроект и т.д.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Виды презентаций проектов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Деловая игра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Демонстрация продукта, выполненного на основе информационных технологий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Инсценировка-диалог литературных или исторических персонажей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Игра с залом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Научная конференция, доклад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Пресс-конференция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Путешествие, экскурсия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Реклама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Ролевая игра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Спектакль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Соревнование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ts val="1300"/>
                        <a:buFont typeface="Arial" pitchFamily="34" charset="0"/>
                        <a:buChar char="►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Телепередача и т.д.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ВАЖНО ПОМНИТЬ!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главная цель исследования и проектирования в сфере образования, то что оно является </a:t>
            </a:r>
            <a:r>
              <a:rPr lang="ru-RU" b="1" dirty="0" smtClean="0">
                <a:solidFill>
                  <a:srgbClr val="FF0000"/>
                </a:solidFill>
              </a:rPr>
              <a:t>учебным. </a:t>
            </a:r>
            <a:r>
              <a:rPr lang="ru-RU" dirty="0" smtClean="0">
                <a:solidFill>
                  <a:srgbClr val="0070C0"/>
                </a:solidFill>
              </a:rPr>
              <a:t>Это означает, что его главной целью является развитие личности, а не получение объективно нового результата, как в «большой» науке.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Только самостоятельно добытые знания могут стать фундаментом образования </a:t>
            </a:r>
            <a:r>
              <a:rPr lang="ru-RU" dirty="0" smtClean="0">
                <a:solidFill>
                  <a:srgbClr val="0070C0"/>
                </a:solidFill>
              </a:rPr>
              <a:t>(«Скажи мне -  и я забуду, покажи мне – и я запомню, дай попробовать – и я пойму...»)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_3ea80c04d337b6b293360a90b7d6ea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25144"/>
            <a:ext cx="1389888" cy="1828800"/>
          </a:xfrm>
          <a:prstGeom prst="rect">
            <a:avLst/>
          </a:prstGeom>
        </p:spPr>
      </p:pic>
      <p:sp>
        <p:nvSpPr>
          <p:cNvPr id="33794" name="Rectangle 2"/>
          <p:cNvSpPr>
            <a:spLocks noRot="1" noChangeArrowheads="1"/>
          </p:cNvSpPr>
          <p:nvPr/>
        </p:nvSpPr>
        <p:spPr bwMode="auto">
          <a:xfrm>
            <a:off x="603250" y="0"/>
            <a:ext cx="828923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ts val="1600"/>
              <a:buFont typeface="Arial" pitchFamily="34" charset="0"/>
              <a:buChar char="►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 - это метод обучения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Может применяться на уроке и во внеурочное время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Ориентирован на достижение целей самих студентов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и поэтому он уникален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 формирует невероятно большое количество умений и навыков, и поэтому он эффективен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 дает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обучающимся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опыт деятельности, и поэтому он незаменим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ts val="1600"/>
              <a:buFont typeface="Arial" pitchFamily="34" charset="0"/>
              <a:buChar char="►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Проектирование - это содержание обучения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Может быть частью предмета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самостоятельным предметом, лечь в основу профильных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курсов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ts val="1600"/>
              <a:buFont typeface="Arial" pitchFamily="34" charset="0"/>
              <a:buChar char="►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 - это форма организации учебного процесса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Может стать альтернативой классно-урочному обучению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ts val="1600"/>
              <a:buFont typeface="Arial" pitchFamily="34" charset="0"/>
              <a:buChar char="►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Проект - это особая философия образования: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Философия цели и деятельности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800"/>
              <a:buFont typeface="Wingdings" pitchFamily="2" charset="2"/>
              <a:buChar char="§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Философия результатов и достижений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БУДУЩЕЕ ОБРАЗОВАНИЯ  ИЛИ ПЕРЕХОДНЫЙ ЭТАП?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7106" name="Picture 2" descr="http://www.orenwiki.ru/images/5/57/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480720" cy="4963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6588" y="1557338"/>
            <a:ext cx="1841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4460495"/>
            <a:ext cx="8388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Проектная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и исследовательская деятельность в условиях реализации ФГОС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Цель участников образовательного процесса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galereika.org/_ph/53/3046052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628800"/>
            <a:ext cx="3161928" cy="4640130"/>
          </a:xfrm>
          <a:prstGeom prst="rect">
            <a:avLst/>
          </a:prstGeom>
          <a:noFill/>
        </p:spPr>
      </p:pic>
      <p:pic>
        <p:nvPicPr>
          <p:cNvPr id="1028" name="Picture 4" descr="http://www.kfu.edu.sa/ar/Centers/E-clinic/Documents/%D9%81%D9%83%D8%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806892" cy="3742523"/>
          </a:xfrm>
          <a:prstGeom prst="rect">
            <a:avLst/>
          </a:prstGeom>
          <a:noFill/>
        </p:spPr>
      </p:pic>
      <p:pic>
        <p:nvPicPr>
          <p:cNvPr id="1030" name="Picture 6" descr="http://www.technologijos.lt/upload/image/n/zmoniu_pasaulis/kaip_mes_gyvename/S-22847/nuotrauka-43981/2-1-klaustuka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7" y="2204864"/>
            <a:ext cx="2535293" cy="3687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18353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"…С точки зрения ребенка самый большой недостаток школы это - невозможность для него свободно, в полной мере использовать опыт, приобретенный вне школы, в самой школе. И, наоборот, с другой стороны он оказывается неспособным применить в повседневной жизни то, чему научился в школе."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bd80f411d746e70fd617691bad8ccb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501008"/>
            <a:ext cx="1872208" cy="3045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Обучение должно иметь связь с повседневной жизнью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Внешний результат- </a:t>
            </a:r>
            <a:r>
              <a:rPr lang="ru-RU" sz="2400" b="1" dirty="0" smtClean="0"/>
              <a:t>можно увидеть, осмыслить, применить на практике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Внутренний результат </a:t>
            </a:r>
            <a:r>
              <a:rPr lang="ru-RU" sz="2400" b="1" dirty="0" smtClean="0"/>
              <a:t>(опыт деятельности) – достояние обучающегося, соединяющий знания и умения, компетенции и ценности</a:t>
            </a:r>
            <a:endParaRPr lang="ru-RU" sz="2400" b="1" dirty="0"/>
          </a:p>
        </p:txBody>
      </p:sp>
      <p:pic>
        <p:nvPicPr>
          <p:cNvPr id="38914" name="Picture 2" descr="http://hijos.ru/wp-content/uploads/2013/02/number36_1.jpg"/>
          <p:cNvPicPr>
            <a:picLocks noChangeAspect="1" noChangeArrowheads="1"/>
          </p:cNvPicPr>
          <p:nvPr/>
        </p:nvPicPr>
        <p:blipFill>
          <a:blip r:embed="rId2" cstate="print"/>
          <a:srcRect t="15570" b="2690"/>
          <a:stretch>
            <a:fillRect/>
          </a:stretch>
        </p:blipFill>
        <p:spPr bwMode="auto">
          <a:xfrm>
            <a:off x="3275856" y="2348880"/>
            <a:ext cx="293282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Цель профессионального обучения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</a:rPr>
              <a:t>Создание условия для  развития успешной, самодостаточной личности, заинтересованной в своем саморазвитии, способной к самообразованию и самореализации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sz="2000" dirty="0"/>
          </a:p>
        </p:txBody>
      </p:sp>
      <p:pic>
        <p:nvPicPr>
          <p:cNvPr id="40962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336032" cy="2502025"/>
          </a:xfrm>
          <a:prstGeom prst="rect">
            <a:avLst/>
          </a:prstGeom>
          <a:noFill/>
        </p:spPr>
      </p:pic>
      <p:pic>
        <p:nvPicPr>
          <p:cNvPr id="40964" name="Picture 4" descr="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77360"/>
            <a:ext cx="3600400" cy="2601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Исследовательская деятельность обучающихся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деятельность, связанная с решением обучающимися творческой, исследовательской задачи с заранее неизвестным решением и предполагающая наличие основных этапов, характерных для исследования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(постановка проблемы – изучение теории- подбор методик исследования- сбор материала- анализ и обобщение-вывод)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Квинтэссенция - </a:t>
            </a:r>
            <a:r>
              <a:rPr lang="ru-RU" sz="3200" b="1" dirty="0" smtClean="0">
                <a:solidFill>
                  <a:srgbClr val="0070C0"/>
                </a:solidFill>
              </a:rPr>
              <a:t>то, что является самым главным, самым существенным; основа, суть чего-либо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Требования ФГОС СПО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овладение студентами общих и профессиональных компетенций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1986" name="Picture 2" descr="http://www.design.kg/uploads/monthly_02_2009/post-5162-12345501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3816424" cy="4608512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6228184" y="2204864"/>
            <a:ext cx="93610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Бернард Шоу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«Единственный путь, ведущий к знанию, - деятельность»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5058" name="Picture 2" descr="http://www.igumo.ru/images/uris17000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492896"/>
            <a:ext cx="4042420" cy="4042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</TotalTime>
  <Words>721</Words>
  <Application>Microsoft Office PowerPoint</Application>
  <PresentationFormat>Экран (4:3)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ПЕДАГОГИЧЕСКИЙ СОВЕТ</vt:lpstr>
      <vt:lpstr>Слайд 2</vt:lpstr>
      <vt:lpstr>Цель участников образовательного процесса</vt:lpstr>
      <vt:lpstr>Слайд 4</vt:lpstr>
      <vt:lpstr>Обучение должно иметь связь с повседневной жизнью</vt:lpstr>
      <vt:lpstr>Цель профессионального обучения</vt:lpstr>
      <vt:lpstr>Исследовательская деятельность обучающихся </vt:lpstr>
      <vt:lpstr>Квинтэссенция - то, что является самым главным, самым существенным; основа, суть чего-либо</vt:lpstr>
      <vt:lpstr>Бернард Шоу</vt:lpstr>
      <vt:lpstr>Проектная деятельность обучающихся </vt:lpstr>
      <vt:lpstr>Слайд 11</vt:lpstr>
      <vt:lpstr>Слайд 12</vt:lpstr>
      <vt:lpstr>Слайд 13</vt:lpstr>
      <vt:lpstr>Слайд 14</vt:lpstr>
      <vt:lpstr>Слайд 15</vt:lpstr>
      <vt:lpstr>ВАЖНО ПОМНИТЬ!</vt:lpstr>
      <vt:lpstr>Слайд 17</vt:lpstr>
      <vt:lpstr>БУДУЩЕЕ ОБРАЗОВАНИЯ  ИЛИ ПЕРЕХОДНЫЙ ЭТАП?</vt:lpstr>
      <vt:lpstr>Слайд 19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Администратор</cp:lastModifiedBy>
  <cp:revision>37</cp:revision>
  <dcterms:created xsi:type="dcterms:W3CDTF">2010-10-12T11:49:33Z</dcterms:created>
  <dcterms:modified xsi:type="dcterms:W3CDTF">2014-12-04T12:25:28Z</dcterms:modified>
</cp:coreProperties>
</file>